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B7FF"/>
    <a:srgbClr val="A996C0"/>
    <a:srgbClr val="927AAE"/>
    <a:srgbClr val="947CB0"/>
    <a:srgbClr val="CC66FF"/>
    <a:srgbClr val="37FF9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4A17D-D1B5-4DEC-BF70-ABED4C7D2443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A257D-34A6-459D-BF15-E1CA8C4A39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A257D-34A6-459D-BF15-E1CA8C4A39D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A257D-34A6-459D-BF15-E1CA8C4A39D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A257D-34A6-459D-BF15-E1CA8C4A39D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A257D-34A6-459D-BF15-E1CA8C4A39D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A257D-34A6-459D-BF15-E1CA8C4A39D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A257D-34A6-459D-BF15-E1CA8C4A39D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https://www.fancyhometrends.com/documents/image/12/127584/Tapete-Rasch-Textil-Blooming-Garden-Satintapete-10.jpg"/>
          <p:cNvPicPr>
            <a:picLocks noChangeAspect="1" noChangeArrowheads="1"/>
          </p:cNvPicPr>
          <p:nvPr/>
        </p:nvPicPr>
        <p:blipFill>
          <a:blip r:embed="rId2"/>
          <a:srcRect l="813" r="16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0" y="2209800"/>
            <a:ext cx="9144000" cy="2590800"/>
          </a:xfrm>
          <a:prstGeom prst="rect">
            <a:avLst/>
          </a:prstGeom>
          <a:solidFill>
            <a:schemeClr val="bg1"/>
          </a:solidFill>
          <a:ln w="44450"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14400" y="2362200"/>
            <a:ext cx="6449201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500" b="1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Fortesa</a:t>
            </a:r>
            <a:r>
              <a:rPr lang="en-US" sz="35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3500" b="1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Klinaku</a:t>
            </a:r>
            <a:endParaRPr lang="en-US" sz="3500" b="1" dirty="0" smtClean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ras Demi ITC" pitchFamily="34" charset="0"/>
            </a:endParaRPr>
          </a:p>
          <a:p>
            <a:pPr algn="ctr"/>
            <a:r>
              <a:rPr lang="en-US" sz="3500" b="1" cap="none" spc="0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Klasa</a:t>
            </a:r>
            <a:r>
              <a:rPr lang="en-US" sz="35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 : IX/2</a:t>
            </a:r>
          </a:p>
          <a:p>
            <a:pPr algn="ctr"/>
            <a:r>
              <a:rPr lang="en-US" sz="3500" b="1" cap="none" spc="0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Teknologji</a:t>
            </a:r>
            <a:r>
              <a:rPr lang="en-US" sz="3500" b="1" cap="none" spc="0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3500" b="1" cap="none" spc="0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Projekt</a:t>
            </a:r>
            <a:endParaRPr lang="en-US" sz="3500" b="1" cap="none" spc="0" dirty="0" smtClean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ras Demi ITC" pitchFamily="34" charset="0"/>
            </a:endParaRPr>
          </a:p>
          <a:p>
            <a:pPr algn="ctr"/>
            <a:r>
              <a:rPr lang="en-US" sz="3500" b="1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Arsimtarja</a:t>
            </a:r>
            <a:r>
              <a:rPr lang="en-US" sz="35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3500" b="1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Kumrie</a:t>
            </a:r>
            <a:r>
              <a:rPr lang="en-US" sz="35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3500" b="1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Macedonci</a:t>
            </a:r>
            <a:endParaRPr lang="en-US" sz="3500" b="1" cap="none" spc="0" dirty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ras Demi ITC" pitchFamily="34" charset="0"/>
            </a:endParaRPr>
          </a:p>
        </p:txBody>
      </p:sp>
      <p:pic>
        <p:nvPicPr>
          <p:cNvPr id="1044" name="Picture 20" descr="http://shehrikrasniqi.weebly.com/uploads/1/1/4/6/11467067/14540.jpg?5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59900">
            <a:off x="6377851" y="2547958"/>
            <a:ext cx="1611520" cy="1541422"/>
          </a:xfrm>
          <a:prstGeom prst="hear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</p:pic>
      <p:pic>
        <p:nvPicPr>
          <p:cNvPr id="1046" name="Picture 22" descr="http://greenschoolprishtine.weebly.com/uploads/7/6/9/6/7696738/19007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198765">
            <a:off x="480167" y="2475860"/>
            <a:ext cx="1375493" cy="1440789"/>
          </a:xfrm>
          <a:prstGeom prst="ellipse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2743200" y="457200"/>
            <a:ext cx="3426002" cy="116955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PROJEKT</a:t>
            </a:r>
            <a:endParaRPr lang="en-US" sz="7000" b="1" dirty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0" y="5334000"/>
            <a:ext cx="1358064" cy="116955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TIK</a:t>
            </a:r>
            <a:endParaRPr lang="en-US" sz="7000" b="1" dirty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https://www.fancyhometrends.com/documents/image/12/127584/Tapete-Rasch-Textil-Blooming-Garden-Satintapete-10.jpg"/>
          <p:cNvPicPr>
            <a:picLocks noChangeAspect="1" noChangeArrowheads="1"/>
          </p:cNvPicPr>
          <p:nvPr/>
        </p:nvPicPr>
        <p:blipFill>
          <a:blip r:embed="rId3"/>
          <a:srcRect l="38599" r="41885"/>
          <a:stretch>
            <a:fillRect/>
          </a:stretch>
        </p:blipFill>
        <p:spPr bwMode="auto">
          <a:xfrm>
            <a:off x="7543800" y="0"/>
            <a:ext cx="1600200" cy="6858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4800" y="1066800"/>
            <a:ext cx="675185" cy="33239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</a:t>
            </a:r>
          </a:p>
          <a:p>
            <a:r>
              <a:rPr lang="en-US" sz="7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</a:t>
            </a:r>
          </a:p>
          <a:p>
            <a:r>
              <a:rPr lang="en-US" sz="7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</a:t>
            </a:r>
            <a:endParaRPr lang="en-US" sz="7000" b="1" dirty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533400"/>
            <a:ext cx="7696200" cy="63709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Energjia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elektrike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mund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shnderrohet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ne forma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tjera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energjise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ne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pajisjet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elektrike.Ajo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mund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shnderrohet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ne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energji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mekanike,termike,te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drites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etj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.</a:t>
            </a:r>
          </a:p>
          <a:p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Sistemet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teknologjike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ku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prodhohet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energjia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elektrike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,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quhen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centrale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elektrike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.</a:t>
            </a:r>
          </a:p>
          <a:p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Burimet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energjise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per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centrale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elektrike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mund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jene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dy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llojesh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:</a:t>
            </a:r>
          </a:p>
          <a:p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-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Burime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jo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pariperteritshme</a:t>
            </a:r>
            <a:endParaRPr lang="en-US" sz="2400" b="1" dirty="0" smtClean="0">
              <a:ln w="12700">
                <a:solidFill>
                  <a:srgbClr val="7030A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Demi ITC" pitchFamily="34" charset="0"/>
            </a:endParaRPr>
          </a:p>
          <a:p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-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Burim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pariperteritshme</a:t>
            </a:r>
            <a:endParaRPr lang="en-US" sz="2400" b="1" dirty="0" smtClean="0">
              <a:ln w="12700">
                <a:solidFill>
                  <a:srgbClr val="7030A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Demi ITC" pitchFamily="34" charset="0"/>
            </a:endParaRPr>
          </a:p>
          <a:p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Burime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pariperteritshme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energjise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jane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mineralet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energjetike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si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linjiti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ose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qymyrguri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,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minralet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nukleare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(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berthamore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)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si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uraniumi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dhe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plutoniumi,nafta,gazi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natyror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dhe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biomasa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.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Cantralet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qe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per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burim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energjise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perdorin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burimet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pariperteritshme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jane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: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termocentralet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,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centralet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nukleare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etj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769620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-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Prodhimi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dhe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mbartja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energjise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elektrike</a:t>
            </a:r>
            <a:endParaRPr lang="en-US" sz="2400" b="1" dirty="0">
              <a:ln w="12700">
                <a:solidFill>
                  <a:srgbClr val="7030A0"/>
                </a:solidFill>
                <a:prstDash val="solid"/>
              </a:ln>
              <a:solidFill>
                <a:srgbClr val="A996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Demi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https://www.fancyhometrends.com/documents/image/12/127584/Tapete-Rasch-Textil-Blooming-Garden-Satintapete-10.jpg"/>
          <p:cNvPicPr>
            <a:picLocks noChangeAspect="1" noChangeArrowheads="1"/>
          </p:cNvPicPr>
          <p:nvPr/>
        </p:nvPicPr>
        <p:blipFill>
          <a:blip r:embed="rId3"/>
          <a:srcRect l="38599" r="41885"/>
          <a:stretch>
            <a:fillRect/>
          </a:stretch>
        </p:blipFill>
        <p:spPr bwMode="auto">
          <a:xfrm>
            <a:off x="7543800" y="0"/>
            <a:ext cx="1600200" cy="6858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4800" y="1066800"/>
            <a:ext cx="675185" cy="33239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</a:t>
            </a:r>
          </a:p>
          <a:p>
            <a:r>
              <a:rPr lang="en-US" sz="7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</a:t>
            </a:r>
          </a:p>
          <a:p>
            <a:r>
              <a:rPr lang="en-US" sz="7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</a:t>
            </a:r>
            <a:endParaRPr lang="en-US" sz="7000" b="1" dirty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533400"/>
            <a:ext cx="7696200" cy="63709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Termocentrali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eshte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objekt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ne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cilin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jane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vedosura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pajisjet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perkatese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energjetike,ne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cilat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behet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shnderrimi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I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energjise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se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nxehtesise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lendes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djegese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ne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energji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elektrike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.</a:t>
            </a:r>
          </a:p>
          <a:p>
            <a:endParaRPr lang="en-US" sz="2400" b="1" dirty="0" smtClean="0">
              <a:ln w="12700">
                <a:solidFill>
                  <a:srgbClr val="7030A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Demi ITC" pitchFamily="34" charset="0"/>
            </a:endParaRPr>
          </a:p>
          <a:p>
            <a:endParaRPr lang="en-US" sz="2400" b="1" dirty="0" smtClean="0">
              <a:ln w="12700">
                <a:solidFill>
                  <a:srgbClr val="7030A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Demi ITC" pitchFamily="34" charset="0"/>
            </a:endParaRPr>
          </a:p>
          <a:p>
            <a:endParaRPr lang="en-US" sz="2400" b="1" dirty="0" smtClean="0">
              <a:ln w="12700">
                <a:solidFill>
                  <a:srgbClr val="7030A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Demi ITC" pitchFamily="34" charset="0"/>
            </a:endParaRPr>
          </a:p>
          <a:p>
            <a:endParaRPr lang="en-US" sz="2400" b="1" dirty="0" smtClean="0">
              <a:ln w="12700">
                <a:solidFill>
                  <a:srgbClr val="7030A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Demi ITC" pitchFamily="34" charset="0"/>
            </a:endParaRPr>
          </a:p>
          <a:p>
            <a:endParaRPr lang="en-US" sz="2400" b="1" dirty="0" smtClean="0">
              <a:ln w="12700">
                <a:solidFill>
                  <a:srgbClr val="7030A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Demi ITC" pitchFamily="34" charset="0"/>
            </a:endParaRPr>
          </a:p>
          <a:p>
            <a:endParaRPr lang="en-US" sz="2400" b="1" dirty="0" smtClean="0">
              <a:ln w="12700">
                <a:solidFill>
                  <a:srgbClr val="7030A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Demi ITC" pitchFamily="34" charset="0"/>
            </a:endParaRPr>
          </a:p>
          <a:p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Tek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termocentralet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avulli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ne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turbina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shkon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ne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ftohtesine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akullit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ku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behet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kondensimi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I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avullit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. </a:t>
            </a:r>
          </a:p>
          <a:p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Uji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qe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ftohet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pas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kondensimit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shkon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ne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kaldaje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dhe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perseri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shnderrohet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ne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avull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duke 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mbyllur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ciklin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punes.Vendi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yne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eshte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i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njohur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per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rezerva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linjitit,prandaj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dhe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ne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jane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ndertuar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shume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termocentrale</a:t>
            </a:r>
            <a:endParaRPr lang="en-US" sz="2400" b="1" dirty="0" smtClean="0">
              <a:ln w="12700">
                <a:solidFill>
                  <a:srgbClr val="7030A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769620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-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Termocentralet</a:t>
            </a:r>
            <a:endParaRPr lang="en-US" sz="2400" b="1" dirty="0">
              <a:ln w="12700">
                <a:solidFill>
                  <a:srgbClr val="7030A0"/>
                </a:solidFill>
                <a:prstDash val="solid"/>
              </a:ln>
              <a:solidFill>
                <a:srgbClr val="A996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Demi ITC" pitchFamily="34" charset="0"/>
            </a:endParaRPr>
          </a:p>
        </p:txBody>
      </p:sp>
      <p:pic>
        <p:nvPicPr>
          <p:cNvPr id="2050" name="Picture 2" descr="https://upload.wikimedia.org/wikipedia/commons/5/5c/Iru_power_pla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133600"/>
            <a:ext cx="2971800" cy="2070199"/>
          </a:xfrm>
          <a:prstGeom prst="rect">
            <a:avLst/>
          </a:prstGeom>
          <a:noFill/>
        </p:spPr>
      </p:pic>
      <p:pic>
        <p:nvPicPr>
          <p:cNvPr id="2052" name="Picture 4" descr="http://www.activeglobalinc.com/scroll/images/1%20Nuclear%20power%20pla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133600"/>
            <a:ext cx="3092144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" descr="https://www.fancyhometrends.com/documents/image/12/127584/Tapete-Rasch-Textil-Blooming-Garden-Satintapete-10.jpg"/>
          <p:cNvPicPr>
            <a:picLocks noChangeAspect="1" noChangeArrowheads="1"/>
          </p:cNvPicPr>
          <p:nvPr/>
        </p:nvPicPr>
        <p:blipFill>
          <a:blip r:embed="rId2"/>
          <a:srcRect l="496" r="5140" b="89659"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3657600" y="0"/>
            <a:ext cx="1710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Temat</a:t>
            </a:r>
            <a:endParaRPr lang="en-US" sz="4000" dirty="0">
              <a:solidFill>
                <a:srgbClr val="DBB7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990600"/>
            <a:ext cx="8828058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arenR"/>
            </a:pPr>
            <a:r>
              <a:rPr lang="en-US" sz="3000" b="1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Teknologjia</a:t>
            </a:r>
            <a:r>
              <a:rPr lang="en-US" sz="3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 e </a:t>
            </a:r>
            <a:r>
              <a:rPr lang="en-US" sz="3000" b="1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materialit.Bazat</a:t>
            </a:r>
            <a:r>
              <a:rPr lang="en-US" sz="3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 e </a:t>
            </a:r>
            <a:r>
              <a:rPr lang="en-US" sz="3000" b="1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elektronikes</a:t>
            </a:r>
            <a:endParaRPr lang="en-US" sz="3000" b="1" dirty="0" smtClean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rgbClr val="DBB7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ras Demi ITC" pitchFamily="34" charset="0"/>
            </a:endParaRPr>
          </a:p>
          <a:p>
            <a:pPr marL="514350" indent="-514350">
              <a:buAutoNum type="arabicParenR"/>
            </a:pPr>
            <a:r>
              <a:rPr lang="en-US" sz="3000" b="1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Organizimi</a:t>
            </a:r>
            <a:r>
              <a:rPr lang="en-US" sz="3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 I </a:t>
            </a:r>
            <a:r>
              <a:rPr lang="en-US" sz="3000" b="1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vendit</a:t>
            </a:r>
            <a:r>
              <a:rPr lang="en-US" sz="3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3000" b="1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3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3000" b="1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punes</a:t>
            </a:r>
            <a:r>
              <a:rPr lang="en-US" sz="3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3000" b="1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dhe</a:t>
            </a:r>
            <a:r>
              <a:rPr lang="en-US" sz="3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3000" b="1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mbrojta</a:t>
            </a:r>
            <a:r>
              <a:rPr lang="en-US" sz="3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 ne </a:t>
            </a:r>
          </a:p>
          <a:p>
            <a:pPr marL="514350" indent="-514350"/>
            <a:r>
              <a:rPr lang="en-US" sz="3000" b="1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pune</a:t>
            </a:r>
            <a:endParaRPr lang="en-US" sz="3000" b="1" dirty="0" smtClean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rgbClr val="DBB7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ras Demi ITC" pitchFamily="34" charset="0"/>
            </a:endParaRPr>
          </a:p>
          <a:p>
            <a:pPr marL="514350" indent="-514350"/>
            <a:r>
              <a:rPr lang="en-US" sz="3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3) </a:t>
            </a:r>
            <a:r>
              <a:rPr lang="en-US" sz="3000" b="1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Organizmi</a:t>
            </a:r>
            <a:r>
              <a:rPr lang="en-US" sz="3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 I </a:t>
            </a:r>
            <a:r>
              <a:rPr lang="en-US" sz="3000" b="1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vendit</a:t>
            </a:r>
            <a:r>
              <a:rPr lang="en-US" sz="3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3000" b="1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3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3000" b="1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punes</a:t>
            </a:r>
            <a:r>
              <a:rPr lang="en-US" sz="3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 ne </a:t>
            </a:r>
            <a:r>
              <a:rPr lang="en-US" sz="3000" b="1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kabinetin</a:t>
            </a:r>
            <a:r>
              <a:rPr lang="en-US" sz="3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 e </a:t>
            </a:r>
          </a:p>
          <a:p>
            <a:pPr marL="514350" indent="-514350"/>
            <a:r>
              <a:rPr lang="en-US" sz="3000" b="1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teknologjise</a:t>
            </a:r>
            <a:endParaRPr lang="en-US" sz="3000" b="1" dirty="0" smtClean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rgbClr val="DBB7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ras Demi ITC" pitchFamily="34" charset="0"/>
            </a:endParaRPr>
          </a:p>
          <a:p>
            <a:pPr marL="514350" indent="-514350"/>
            <a:r>
              <a:rPr lang="en-US" sz="3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4)</a:t>
            </a:r>
            <a:r>
              <a:rPr lang="en-US" sz="3000" b="1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Rreziqet</a:t>
            </a:r>
            <a:r>
              <a:rPr lang="en-US" sz="3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3000" b="1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qe</a:t>
            </a:r>
            <a:r>
              <a:rPr lang="en-US" sz="3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3000" b="1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mund</a:t>
            </a:r>
            <a:r>
              <a:rPr lang="en-US" sz="3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3000" b="1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3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3000" b="1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shkaktohen</a:t>
            </a:r>
            <a:r>
              <a:rPr lang="en-US" sz="3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3000" b="1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nga</a:t>
            </a:r>
            <a:r>
              <a:rPr lang="en-US" sz="3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3000" b="1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rryma</a:t>
            </a:r>
            <a:r>
              <a:rPr lang="en-US" sz="3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 </a:t>
            </a:r>
          </a:p>
          <a:p>
            <a:pPr marL="514350" indent="-514350"/>
            <a:r>
              <a:rPr lang="en-US" sz="3000" b="1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elektrike</a:t>
            </a:r>
            <a:endParaRPr lang="en-US" sz="3000" b="1" dirty="0" smtClean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rgbClr val="DBB7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ras Demi ITC" pitchFamily="34" charset="0"/>
            </a:endParaRPr>
          </a:p>
          <a:p>
            <a:pPr marL="514350" indent="-514350"/>
            <a:r>
              <a:rPr lang="en-US" sz="3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5)</a:t>
            </a:r>
            <a:r>
              <a:rPr lang="en-US" sz="3000" b="1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Materialet</a:t>
            </a:r>
            <a:r>
              <a:rPr lang="en-US" sz="3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3000" b="1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percjellese</a:t>
            </a:r>
            <a:endParaRPr lang="en-US" sz="3000" b="1" dirty="0" smtClean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rgbClr val="DBB7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ras Demi ITC" pitchFamily="34" charset="0"/>
            </a:endParaRPr>
          </a:p>
          <a:p>
            <a:pPr marL="514350" indent="-514350"/>
            <a:r>
              <a:rPr lang="en-US" sz="3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6)</a:t>
            </a:r>
            <a:r>
              <a:rPr lang="en-US" sz="3000" b="1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Materialet</a:t>
            </a:r>
            <a:r>
              <a:rPr lang="en-US" sz="3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3000" b="1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Izoluese</a:t>
            </a:r>
            <a:endParaRPr lang="en-US" sz="3000" b="1" dirty="0" smtClean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rgbClr val="DBB7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ras Demi ITC" pitchFamily="34" charset="0"/>
            </a:endParaRPr>
          </a:p>
          <a:p>
            <a:pPr marL="514350" indent="-514350"/>
            <a:r>
              <a:rPr lang="en-US" sz="3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7)</a:t>
            </a:r>
            <a:r>
              <a:rPr lang="en-US" sz="3000" b="1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Materialet</a:t>
            </a:r>
            <a:r>
              <a:rPr lang="en-US" sz="3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3000" b="1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gjysmepercuese</a:t>
            </a:r>
            <a:endParaRPr lang="en-US" sz="3000" b="1" dirty="0" smtClean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rgbClr val="DBB7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ras Demi ITC" pitchFamily="34" charset="0"/>
            </a:endParaRPr>
          </a:p>
          <a:p>
            <a:pPr marL="514350" indent="-514350"/>
            <a:r>
              <a:rPr lang="en-US" sz="3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8)</a:t>
            </a:r>
            <a:r>
              <a:rPr lang="en-US" sz="3000" b="1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Prodhimi</a:t>
            </a:r>
            <a:r>
              <a:rPr lang="en-US" sz="3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3000" b="1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dhe</a:t>
            </a:r>
            <a:r>
              <a:rPr lang="en-US" sz="3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3000" b="1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mbartja</a:t>
            </a:r>
            <a:r>
              <a:rPr lang="en-US" sz="3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 e </a:t>
            </a:r>
            <a:r>
              <a:rPr lang="en-US" sz="3000" b="1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energjise</a:t>
            </a:r>
            <a:r>
              <a:rPr lang="en-US" sz="3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3000" b="1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elektrike</a:t>
            </a:r>
            <a:endParaRPr lang="en-US" sz="3000" b="1" dirty="0" smtClean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rgbClr val="DBB7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ras Demi ITC" pitchFamily="34" charset="0"/>
            </a:endParaRPr>
          </a:p>
          <a:p>
            <a:pPr marL="514350" indent="-514350"/>
            <a:r>
              <a:rPr lang="en-US" sz="3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9)</a:t>
            </a:r>
            <a:r>
              <a:rPr lang="en-US" sz="3000" b="1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DBB7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Demi ITC" pitchFamily="34" charset="0"/>
              </a:rPr>
              <a:t>Termocentralet</a:t>
            </a:r>
            <a:endParaRPr lang="en-US" sz="3000" dirty="0">
              <a:solidFill>
                <a:srgbClr val="DBB7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https://www.fancyhometrends.com/documents/image/12/127584/Tapete-Rasch-Textil-Blooming-Garden-Satintapete-10.jpg"/>
          <p:cNvPicPr>
            <a:picLocks noChangeAspect="1" noChangeArrowheads="1"/>
          </p:cNvPicPr>
          <p:nvPr/>
        </p:nvPicPr>
        <p:blipFill>
          <a:blip r:embed="rId2"/>
          <a:srcRect l="38599" r="41885"/>
          <a:stretch>
            <a:fillRect/>
          </a:stretch>
        </p:blipFill>
        <p:spPr bwMode="auto">
          <a:xfrm>
            <a:off x="7543800" y="0"/>
            <a:ext cx="1600200" cy="6858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9620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-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Teknologjia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Materialit.Bazat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elektroteknikes</a:t>
            </a:r>
            <a:endParaRPr lang="en-US" sz="2400" b="1" dirty="0">
              <a:ln w="12700">
                <a:solidFill>
                  <a:srgbClr val="7030A0"/>
                </a:solidFill>
                <a:prstDash val="solid"/>
              </a:ln>
              <a:solidFill>
                <a:srgbClr val="A996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09600"/>
            <a:ext cx="7696200" cy="34163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Zhvillimi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i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teknikes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ka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mundesuar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konstruktohen</a:t>
            </a:r>
            <a:endParaRPr lang="en-US" sz="2400" b="1" dirty="0" smtClean="0">
              <a:ln w="12700">
                <a:solidFill>
                  <a:srgbClr val="7030A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Demi ITC" pitchFamily="34" charset="0"/>
            </a:endParaRPr>
          </a:p>
          <a:p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pajisje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teknike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cilat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I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perdorim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ne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jeten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perdit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-</a:t>
            </a:r>
          </a:p>
          <a:p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shme.Pajisjet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teknike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jane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krijuar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</a:p>
          <a:p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qellim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qe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ti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plotesojne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kerkesat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</a:p>
          <a:p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dhe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nevojat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njeriut.Disa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pajisje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-</a:t>
            </a:r>
          </a:p>
          <a:p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knike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jane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paraqitur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ne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figuren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ne </a:t>
            </a:r>
          </a:p>
          <a:p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vijim.Pra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jane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paraqitur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pajisjet</a:t>
            </a:r>
            <a:endParaRPr lang="en-US" sz="2400" b="1" dirty="0" smtClean="0">
              <a:ln w="12700">
                <a:solidFill>
                  <a:srgbClr val="7030A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Demi ITC" pitchFamily="34" charset="0"/>
            </a:endParaRPr>
          </a:p>
          <a:p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teknike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si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: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kompjuteri,mausi,telef</a:t>
            </a:r>
            <a:endParaRPr lang="en-US" sz="2400" b="1" dirty="0" smtClean="0">
              <a:ln w="12700">
                <a:solidFill>
                  <a:srgbClr val="7030A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Demi ITC" pitchFamily="34" charset="0"/>
            </a:endParaRPr>
          </a:p>
          <a:p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oni,printeri,tastiera,etj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.</a:t>
            </a:r>
            <a:endParaRPr lang="en-US" sz="2400" b="1" dirty="0">
              <a:ln w="12700">
                <a:solidFill>
                  <a:srgbClr val="7030A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4800" y="1066800"/>
            <a:ext cx="675185" cy="33239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</a:t>
            </a:r>
          </a:p>
          <a:p>
            <a:r>
              <a:rPr lang="en-US" sz="7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</a:t>
            </a:r>
          </a:p>
          <a:p>
            <a:r>
              <a:rPr lang="en-US" sz="7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</a:t>
            </a:r>
            <a:endParaRPr lang="en-US" sz="7000" b="1" dirty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338" name="Picture 2" descr="http://www.vectorart.ws/db/icons/realistic-vector-icon-1/A_000_251-Hi-tech-technical-equipment-icons-vector-icon-set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676400"/>
            <a:ext cx="1981200" cy="1981200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0" y="4038600"/>
            <a:ext cx="769620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927AA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Organizimi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927AA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927AA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i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927AA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927AA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vendit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927AA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927AA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927AA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927AA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punes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927AA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927AA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dhe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927AA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927AA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mbrojtja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927AA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ne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927AA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pune</a:t>
            </a:r>
            <a:endParaRPr lang="en-US" sz="2400" b="1" dirty="0">
              <a:ln w="12700">
                <a:solidFill>
                  <a:srgbClr val="7030A0"/>
                </a:solidFill>
                <a:prstDash val="solid"/>
              </a:ln>
              <a:solidFill>
                <a:srgbClr val="927AA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4495800"/>
            <a:ext cx="7696200" cy="230832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Eshte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shume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rendesishme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Organizimi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dhe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mbro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-</a:t>
            </a:r>
          </a:p>
          <a:p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tja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gjate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punes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ne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vendin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punes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.Ne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kabinetin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teknologjise,gjate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realizimit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aktiviteteve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ndryshme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dhe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detyrave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punes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qe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paraqiten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ne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lemin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elektronikes,duhet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sigurojne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se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mund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t’i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realizojme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me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sukses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qellimet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tona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https://www.fancyhometrends.com/documents/image/12/127584/Tapete-Rasch-Textil-Blooming-Garden-Satintapete-10.jpg"/>
          <p:cNvPicPr>
            <a:picLocks noChangeAspect="1" noChangeArrowheads="1"/>
          </p:cNvPicPr>
          <p:nvPr/>
        </p:nvPicPr>
        <p:blipFill>
          <a:blip r:embed="rId2"/>
          <a:srcRect l="38599" r="41885"/>
          <a:stretch>
            <a:fillRect/>
          </a:stretch>
        </p:blipFill>
        <p:spPr bwMode="auto">
          <a:xfrm>
            <a:off x="7543800" y="0"/>
            <a:ext cx="1600200" cy="6858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96200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-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Organizimi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i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vendit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punes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ne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kabinetin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teknologjise</a:t>
            </a:r>
            <a:endParaRPr lang="en-US" sz="2400" b="1" dirty="0">
              <a:ln w="12700">
                <a:solidFill>
                  <a:srgbClr val="7030A0"/>
                </a:solidFill>
                <a:prstDash val="solid"/>
              </a:ln>
              <a:solidFill>
                <a:srgbClr val="A996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914400"/>
            <a:ext cx="7620000" cy="489364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Ne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kabinetin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teknologjise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gjate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organizimit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vendit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punes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duhet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respektohen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keto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rregulla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:</a:t>
            </a:r>
          </a:p>
          <a:p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-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Vendi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i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punes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duhet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jete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i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ndriquar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mire</a:t>
            </a:r>
          </a:p>
          <a:p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-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Materiali,veglat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dhe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pajisjet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duhet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jene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ne vend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caktuar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dhe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ne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gjendje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rregullt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. </a:t>
            </a:r>
          </a:p>
          <a:p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Organizimi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me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i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mire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dhe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i</a:t>
            </a:r>
            <a:endParaRPr lang="en-US" sz="2400" b="1" dirty="0" smtClean="0">
              <a:ln w="12700">
                <a:solidFill>
                  <a:srgbClr val="7030A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Demi ITC" pitchFamily="34" charset="0"/>
            </a:endParaRPr>
          </a:p>
          <a:p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pershtatshem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i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vendit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endParaRPr lang="en-US" sz="2400" b="1" dirty="0" smtClean="0">
              <a:ln w="12700">
                <a:solidFill>
                  <a:srgbClr val="7030A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Demi ITC" pitchFamily="34" charset="0"/>
            </a:endParaRPr>
          </a:p>
          <a:p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punes,eshte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baze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per prod-</a:t>
            </a:r>
          </a:p>
          <a:p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himin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me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racional.Kjo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ne</a:t>
            </a:r>
          </a:p>
          <a:p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nkupton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se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cdo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vend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pune</a:t>
            </a:r>
            <a:endParaRPr lang="en-US" sz="2400" b="1" dirty="0" smtClean="0">
              <a:ln w="12700">
                <a:solidFill>
                  <a:srgbClr val="7030A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Demi ITC" pitchFamily="34" charset="0"/>
            </a:endParaRPr>
          </a:p>
          <a:p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duhet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jete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i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pajisur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dhe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i</a:t>
            </a:r>
            <a:endParaRPr lang="en-US" sz="2400" b="1" dirty="0" smtClean="0">
              <a:ln w="12700">
                <a:solidFill>
                  <a:srgbClr val="7030A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Demi ITC" pitchFamily="34" charset="0"/>
            </a:endParaRPr>
          </a:p>
          <a:p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rregulluar,qe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mund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ti</a:t>
            </a:r>
            <a:endParaRPr lang="en-US" sz="2400" b="1" dirty="0" smtClean="0">
              <a:ln w="12700">
                <a:solidFill>
                  <a:srgbClr val="7030A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Demi ITC" pitchFamily="34" charset="0"/>
            </a:endParaRPr>
          </a:p>
          <a:p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pergjigjet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detyres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se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parashtruar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24800" y="1066800"/>
            <a:ext cx="675185" cy="33239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</a:t>
            </a:r>
          </a:p>
          <a:p>
            <a:r>
              <a:rPr lang="en-US" sz="7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</a:t>
            </a:r>
          </a:p>
          <a:p>
            <a:r>
              <a:rPr lang="en-US" sz="7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</a:t>
            </a:r>
            <a:endParaRPr lang="en-US" sz="7000" b="1" dirty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362" name="Picture 2" descr="http://www.furnishideas.com/wp-content/uploads/2015/05/computer-desk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895600"/>
            <a:ext cx="3175000" cy="2381250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4" name="Picture 4" descr="http://www.etotheipiplusone.net/pics/meche/2.00ev/2.00ev7.jpg"/>
          <p:cNvPicPr>
            <a:picLocks noChangeAspect="1" noChangeArrowheads="1"/>
          </p:cNvPicPr>
          <p:nvPr/>
        </p:nvPicPr>
        <p:blipFill>
          <a:blip r:embed="rId4" cstate="print"/>
          <a:srcRect t="6632" b="53578"/>
          <a:stretch>
            <a:fillRect/>
          </a:stretch>
        </p:blipFill>
        <p:spPr bwMode="auto">
          <a:xfrm>
            <a:off x="1752600" y="5834550"/>
            <a:ext cx="3429000" cy="102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https://www.fancyhometrends.com/documents/image/12/127584/Tapete-Rasch-Textil-Blooming-Garden-Satintapete-10.jpg"/>
          <p:cNvPicPr>
            <a:picLocks noChangeAspect="1" noChangeArrowheads="1"/>
          </p:cNvPicPr>
          <p:nvPr/>
        </p:nvPicPr>
        <p:blipFill>
          <a:blip r:embed="rId2"/>
          <a:srcRect l="38599" r="41885"/>
          <a:stretch>
            <a:fillRect/>
          </a:stretch>
        </p:blipFill>
        <p:spPr bwMode="auto">
          <a:xfrm>
            <a:off x="7543800" y="0"/>
            <a:ext cx="1600200" cy="6858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96200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-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Rreziqet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qe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mund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shkaktohen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nga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rryma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elektrike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.</a:t>
            </a:r>
            <a:endParaRPr lang="en-US" sz="2400" b="1" dirty="0">
              <a:ln w="12700">
                <a:solidFill>
                  <a:srgbClr val="7030A0"/>
                </a:solidFill>
                <a:prstDash val="solid"/>
              </a:ln>
              <a:solidFill>
                <a:srgbClr val="A996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838200"/>
            <a:ext cx="7620000" cy="34163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Rryma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elektrike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eshte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shume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rrezikshme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per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jeten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njeriut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sepse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ajo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mund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shkaktoje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rreziqe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panumerta.Rreziqe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nga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rryma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elektrike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mund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ndodhin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edhe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ne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kabinetin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teknolo</a:t>
            </a:r>
            <a:endParaRPr lang="en-US" sz="2400" b="1" dirty="0" smtClean="0">
              <a:ln w="12700">
                <a:solidFill>
                  <a:srgbClr val="7030A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Demi ITC" pitchFamily="34" charset="0"/>
            </a:endParaRPr>
          </a:p>
          <a:p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gjise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sepse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ai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permban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shume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mjete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</a:p>
          <a:p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qe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kane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rryme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elektrike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.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Psh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.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Prizat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demtuara,nderrimi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jo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profesional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i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</a:p>
          <a:p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sigureses,qelesat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demtuar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etj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jane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</a:p>
          <a:p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rrezik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per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njeriun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24800" y="1066800"/>
            <a:ext cx="675185" cy="33239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</a:t>
            </a:r>
          </a:p>
          <a:p>
            <a:r>
              <a:rPr lang="en-US" sz="7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</a:t>
            </a:r>
          </a:p>
          <a:p>
            <a:r>
              <a:rPr lang="en-US" sz="7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</a:t>
            </a:r>
            <a:endParaRPr lang="en-US" sz="7000" b="1" dirty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6386" name="Picture 2" descr="http://www.bluepacificsolar.com/picture_library/blog/desert-solar.jpg"/>
          <p:cNvPicPr>
            <a:picLocks noChangeAspect="1" noChangeArrowheads="1"/>
          </p:cNvPicPr>
          <p:nvPr/>
        </p:nvPicPr>
        <p:blipFill>
          <a:blip r:embed="rId3"/>
          <a:srcRect l="6788" r="8364"/>
          <a:stretch>
            <a:fillRect/>
          </a:stretch>
        </p:blipFill>
        <p:spPr bwMode="auto">
          <a:xfrm>
            <a:off x="5562600" y="2057400"/>
            <a:ext cx="1905000" cy="2200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0" y="4191000"/>
            <a:ext cx="769620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Masat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mbrojtese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nga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rryma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elektrike</a:t>
            </a:r>
            <a:endParaRPr lang="en-US" sz="2400" b="1" dirty="0">
              <a:ln w="12700">
                <a:solidFill>
                  <a:srgbClr val="7030A0"/>
                </a:solidFill>
                <a:prstDash val="solid"/>
              </a:ln>
              <a:solidFill>
                <a:srgbClr val="A996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572000"/>
            <a:ext cx="7620000" cy="230832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Eshte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shume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rendesishme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qe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kemi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kujdes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gjate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puneve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me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rryme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elektrike.Fatkeqesite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mund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vine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nga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moskujdesi.Disa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masa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mbrojtese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nga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rryma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elektrike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jane:Percjellesit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fazore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duhet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mbrohen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nga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siguresa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me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celesin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mbrojtes,pajisjet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elektrike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si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lavatricja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etj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duhet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jene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tokezuara</a:t>
            </a:r>
            <a:endParaRPr lang="en-US" sz="2400" b="1" dirty="0" smtClean="0">
              <a:ln w="12700">
                <a:solidFill>
                  <a:srgbClr val="7030A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Demi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https://www.fancyhometrends.com/documents/image/12/127584/Tapete-Rasch-Textil-Blooming-Garden-Satintapete-10.jpg"/>
          <p:cNvPicPr>
            <a:picLocks noChangeAspect="1" noChangeArrowheads="1"/>
          </p:cNvPicPr>
          <p:nvPr/>
        </p:nvPicPr>
        <p:blipFill>
          <a:blip r:embed="rId3"/>
          <a:srcRect l="38599" r="41885"/>
          <a:stretch>
            <a:fillRect/>
          </a:stretch>
        </p:blipFill>
        <p:spPr bwMode="auto">
          <a:xfrm>
            <a:off x="7543800" y="0"/>
            <a:ext cx="1600200" cy="6858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4800" y="1066800"/>
            <a:ext cx="675185" cy="33239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</a:t>
            </a:r>
          </a:p>
          <a:p>
            <a:r>
              <a:rPr lang="en-US" sz="7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</a:t>
            </a:r>
          </a:p>
          <a:p>
            <a:r>
              <a:rPr lang="en-US" sz="7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</a:t>
            </a:r>
            <a:endParaRPr lang="en-US" sz="7000" b="1" dirty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4572000"/>
            <a:ext cx="7696200" cy="230832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Pra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pajisjet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tilla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si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ne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figuren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2)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duhet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jene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tokezuara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sepse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mund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jene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shume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rrezikshme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.</a:t>
            </a:r>
          </a:p>
          <a:p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tokezim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evitohet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mundesia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qe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rryma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elektrike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kaloje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ne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trupin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njeriut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me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rastin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prekjes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se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pajisjes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apo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aparatit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prishur,mec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rast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shtepiza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metalike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bie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nen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tension.</a:t>
            </a:r>
          </a:p>
        </p:txBody>
      </p:sp>
      <p:sp>
        <p:nvSpPr>
          <p:cNvPr id="17414" name="AutoShape 6" descr="data:image/png;base64,iVBORw0KGgoAAAANSUhEUgAAAMgAAACgCAMAAAB+IdObAAAClFBMVEX/////mWaZmcz/zJnU1NQfHx9+fn6ZZgAAAADg4OBgYGCDg4OysrLOzs49PT3/m2j/AADs7OyMjIyhoaH39/c1NTXx8fHI5eP/0Jz/n2k1RErX19f/0p6tq6uSkpKrYklUVFTl5/FOISzktohuc3e8vLxAVlJtbW0AAIzNeFUsLCz/29smaJdKSkp3h6n/sLD/np6SpcH/8fF8tr2CqdS+XzMREREAR47/cXH/UVH/0ND/PDxOVSccHBzPzeX/k5P/e0npi17/Hh7/fHz/5+fge0nLZTF7erLue0kSAACItcD/SEhKi8eLkr8AI5S0v9eubjelfGZShoEnW1XJ0t/n5/+k2NRJXKlLd6uLXgA1aaCCQjqqvduSmcUAJYwANpTo+fSMf0gTQkc4TKViRjeOxcQ8OEe4tdB5sMhimrwVLjFAbnmAW1hlnZlERzV6mbjEjXLUu4UAACGBmLpHZH6z1N8AHg5mc6hyZUhlmq6bnLtea5VDdWhsiZ8MU5JWiK0YEkI2JgBeOj4mCSBUHA5yQydzQFG4zu4rUWZyero/dbivrNzS9/dEhaKXl9Q+KSa/kF1NSHMiOCctM1deipORgmlti75kWDbapI6NaUzQz+9MOCZGUpVaX3WUs9arAACbxGCY5n1XAADQPT2RAADd8NVbzyCstpen5ZiQLy8/jTSI11hrtWDOzri+np8AGy8mJhWyqkqxuv8bLU/JizmAl/+Jx//ApYzW27i5uH0XQ11OYVIxywDQ6LXEgYEwFgCOrf/3/Mg3XwCGbAAyPw5TMwBdaDdyOQA5CABiSiVrSQBFTg0/MQBgMgCaNykpAADVmGW5XVx8PiJla7dtKSafZjVYHCdXHwChVER7ViNYQUbyhm1UrKXJAAATHUlEQVR4nO2dj18TZ57HHyCJkx+TOMnDQAjEjDgGkICRCAgFD3RlRZLYMhDAJMTGFrBWa1m0SNecbTnKj6pt7xB/lN7tbnvd222v5+1t29tuvb3bWmXr1Vbp1vLP3DOT37/IgDP8uBcfXmSSmczM857n+3yf7/M880wA2NCGNrShNSA5XO0UPK6gnH0lFDKdTmlY7cQ8joxlKgDogrnuuQuvnbRYTLrVTtByhc3dwyxY96aQvsLKLGZ6tRO1dEECMczNRTg2oQ9zc2Xy1U7XUkUYTfc2JesvSjLzvpSL1TToGvTFrZ9qDC7954RPb1rRWHcKjk3d3/AwLqqkJxAIeEBNlw9AyDk99lVSYmWXEJQ7QXi9+ILbXksFsmlOmTkBVEnw0iMQanBgsBFA58DALMj29sivDbdOdwwMAWZgYDBPbAZOcNutlCBfmTLbFlUybrfbGRakxfGgt9c36XAFSiYvenuo2ZIaV0eJnXLVPPDWrAAGAlHe+nIuhXXNmfnkiGtiYoIF6XS5OgcckxMuirQNdTqswOadhaDE43RMQqZ1BTBYKb7fei/JvLov4Zn3jJpWp6vX5Xpgm5hARQNyIH5kUCxIXrDcrIDkZTMvYVc+7u6Oy5ZuCw//S5UMMkgIJM/fBSlnx3ivk+k61ekYBLMhEG8L43F1iE+BpBstnDmaf/TE9T9f+EuUpftjXl7L4fV6a2BNj6+vxNXrh9d6vX5HI/Q6Jm29LIgdTpf0Os6KD4FEKorz8/NzCnOKTz+59eu5CMk9BQ+DoDihBQBDVTb0eq2/agqAztYhikK7UySAqipmZSwLP1mcwwnRnL5d/VWE5IJxRc4vmOiXciLKL7x6L1JW/geTrHbaliT6ak4MyeljJ/98K2RfX66vLFFdzo8lKT59uvjjYJ58pVjttC1J8SAsy8zBoGndkS3rgNQqNTSTQHKKG87MdXffKTARyzke5WKETiI/qZ5M4EBZcrQ69+tbyyzqlGOVQGK9VqTIn6RpnI+F0IHAYAfw2QIBFNA02gMBVKd4GSJghddQeA+hx1NhX5lqHdUjTxQngbzAI2BkxfT6Aw476HL4/SVTxA0vCrhIytvq8jd29Pq7HFY44XCNi5z+iOSWZJBPzDyah0jjfga4mT6vFQz12iYdfWCyZIjy1jicwOr1MGe9YMK1ciUfKq8WJoEo+IG0cQXb6ugEeTUBWw2JsqiKQsFVKwIZ6UKh8MT0Crowyas5iQ74Ms8OoXEUr3eNT3sDELU7nCXZwFpCUV7niL/D6Z2lbNNwYmAlfbHx7kx+AgjPziDY4yjxt071OxwO1Ngd7y3x2iHVy3Q4xq+Ne2t6s1cYBJiPzRSzMWMURMVzzym3dQwAX5/VjT74xqwo0IVuCjiHfKTVOoRC4mtipjtJUKd45cTly6cjJE/yBVlzImkVve12pNC/tA77GaMqeiIMkn9bCJBde3YIcJRlSGgQsHOvEEdZugQH2dG8S4jDLFlhkPzCmWPCtA33rk6WqJ4oZJXzxbEGTC2M+z+0GqUEt0ifQGr45uv5hawjGI/uucyq25fauFRRCe4f6WNbkEZ/KF3QazRZ+iMF/KKtDKpMbVyYURuSERPiNDGib93X6zVNj5o0WZwWfiHM+Fvlnv0p1koNuIQTbpAKcpqIDMe/1WdlaUq3hkE0pQXLaugmqa6+Lrm8SSU4zdkVLhEWhDA91LOp33JXEwbJGhXIeitr99WxJaWuLpo3UolEqkRSSwQGoS9lsQCaq6UhDqQfeLYSM2r/ztrayh2gvnnP3rpQ2ZeGABoEBoGKLVwuNL0SBdE0XRDGtpB27axtrt+M1Hxobx27IgwiFRiE/n6By5Cm12JyRPOdoJ5x/57NHEo9W7WIBZI7rw9mwtdNMSDzZiHPAQ4hCtbEWIkEQhwMpl/TdEyfFQUpvSTgOQCo3VMZLiJigRgf6kN58J0mBkRzUMBzoIISU8mLBGL6Nph+zaP5GJAs/R3RmlfigMiPhwwqEeTLIuFOEi9xQHSjIRD91i36WJAjSuFOEi9xQLThfEgA0cxvE+4k8RIFhDA1pQE5LNpAjxggBsudtCAmoU6SKBFAdAf/+jANSJa+QKCTJElwEIny+927r4ZTv35B8DNfHTjw3RbNOgeRKO78ZAGBlK5zEPrHRwv62gMH7h6OgBxbhyCkbGspCqdqD+w+FskRzaMtmvUGYih42MQm/W8O7N4aAzK/zkAIGfatXrPuQSBu+e5+KHBf1yC6M/ORvpKfxoHcH11PIMrvm/SRpP8kDqRpdP14LTz3y9h2eQLIlfUCAlXPzutjm7M/PXBg9HAUJLbzAX1cuyC666Vx1xwV9gN3Y3LkbhzI2g3jzVtL40ozB/JdDEjc9jULIlf8dSEuP1BaFw7sxrZEQR6udRBCQtO07OCj0qx4/9q0++E27ZFo0kfXNohBazr5yu3bJ144cWn0fozL0m+5rqABfj1aMH6IA9myxtrsZMGJmeLi/Pyc/JyZH8+ErUujb7pwqQgizJMREE3pqCZKsuZ6UZRfFIZvM8kvPHqQu+gI48iZ4JgU3BYDEuu29Ee0olCAZYJI1MUx9/4UHmUtSZM1/6oyPAQd6ddiu3tjQb4U7Y6UZYEYcmNB8nN+nEcJvmeJjtrSr0ZAmq7EgWQe2YWTNlvjYl/wgckU9zQuC4RUXC7MD6mwcOazK3fuP2zQxgziyI8vRNqIo99GHbT+TsZjU67zNps/QpI8xOUc9mUAaSDkPEXovikO6aPbJ48rdGbMHD/9U/u/kSyZfxQdslrIPKxwcYJEiWWg0+nMI63MAONr7Wu1Qp+TYXyg0enssN0Ya52i0Edy6pzTGrmPNgZEqeAts3lbSAoTLUc5kNjJbvgmkvjSrZEc0RzOzQgyYeUWs11Oe4C64XTf8PXYnC6mdYKp6Ccnhi7anYGO8jybjRmwd3qH7OeTQULD1EuUKo0/vRSOwDSaj6NmtsWSEWQ8CBLoBMBFTQPg9wUoMMw86Klw1eBoG2SGQXknWse0PdMF8soTQRoMy8HA8XQguocL4dTf/TZqZpmH3ibZ+YcXJ7s4EDsL8gYFhxlXZ2cnXoVAqobCINMpQXLVS1eZQpIWhDSV6jWcsg5/HQHhMRgKAx6mf0Q+1NVoHw/mCAdiPcUM9k9NDE0+cJc3lud5bMx0X2cqkOWIWAQEqF46fPhwaenh0kd3G0JBjGZhK4/haZ91+BQFQOtAfwdERbkRMBAwFOwfdvpA37CHIp2NjI86N9wHfQzwJRX25Ui+GIi8oP3ll58bGRl57qm/HdXoOZXymFAJwlPzEh0vjG5KtVk0EEJR4fF4srOzh59/9ZULRzi9JtrAm4ggQNuSzco+3H6s8PSTR48ePXncJOI8cBFBKjiQU88ffwFFyYWFhUefXt50Hn4SD8T4FAcy8NSZUGz5UvVjzRTz5S16R47YIJ7nfxa6QbPwWDsfEGowzQZyllpsP/FAitqDIO0nQiDXeYG4H5AUO1cXsJW4M48NrxhAOPsYgP4YpxPVhE4mxUwl8UGe/odQyH/9KT63ArrPwnG708WG+9bp1jem/JOTfuAZdI/kvUG2jThr3PKzTpd9JUHo7SGQ4ASM/JlL7Xy8L2X39aCYEdXpHWhJAEridIDAROeUD4G4gc12sQ80rigInssV9uGng3P58p/czhMkDwG42wBglyScGLR5QcdkhX8sBDLMAMq6kiASNQcy+PrfcWWk8OpZfiAPOlwME+hD7/zMUNdFP8V4iXE3NdEaApkcYPpXNEeAhQPJDrxayE4Jz78yzQuEPNVJTbRxlxwt+6gHbf3Wa30Tbf1TrfDmNTA5Blv7VxgkmCPZtvYrMzOnL199K5sXCBtEUSFHyy5Jil3FTWVnN0F4zorKfvJuIoKYhoMkA29KL7319ustPEEyibJ3nUoRRIsIogiBZNueHx5+Hn0QBiSNRAQx/312RNPT2esXRPlcdrz+34A8JebjBdKDQM51LDYlPgOI6lnBQXZVpp2ZlACCB6eSsF4h2K63+tIfNgMILTzI/kOpZlxwSgDJZacu0Ga2qzkIMsawkzGpRrc7OeLMAAJfFN609qWdYpUIwr3SUZDy1rMkeZZx2frPJnUcZAABIoBU1qfbkgRCEgRQxYDk2RnG0+h4pt+fNCKQCeT4cDxIy+OP8uxvTldmk0DMGKaNA+lraekbc1mtp5I615YKYhdglKe2Ls2GBBA1iWFYmYJNc17NmNuNQOCNG9DgYvKWDlLw8wQQAebB7KxNsyEB5A8vIBApByKfbmtrg3Y5yM5GpeZ8lzUpwMkEsj0RRIjuoOY08xBjQYhPNnV/qsSqi2h+A2SZQJTviACSZvZeLMiuTZ98KgWkig4W9szKBCJLBNkuwMNA002gjoL4LqtgyP0KBKJLBGkXYm5oZepSEgX58HcACAsif1MMEFib0riiIJ99BoQG+U9PHIjnZUGmwew/VJlibQSEuMzW3IKCENsHxQABlak8VwTkw/sJICTbATAWN+Lti7xrZNdnzJFn7fG29Y5AE5PqmpPzJAryCVtbxYDk+d0ABGwx330m2p1kY9dnzpGKeJARoWZYVdYnlZMwCPy3D+HNmzf/HeAyGR4MGgN+OQsyVNVqkNsB4YE3XE779DP0dNs5YpkgPJ5lyk91tbUJ5hUG+fR3jf9x8+bve26exDCTLhhr9QUQSKPf7R4ZKge+N8hBa57/lNM+6w4wywTh+SAkPtpXvzMFCIlf/uj3/4U+FoyxIYqFi7XKQZczMNvYa2/pbWVBiCpr3nkAGKu1Zw2AgLr6Q7EBJAcCldJbr99ksz0YNCpDII1ny2ed5yiKzPOHQBBQYJgaWCZIxXbBJh0j7drbHGNf1TRdDWh1NYb99/t/Ygu7yqQmIw0rp3eW6bIyPYyLdp4nWyuQiaEPzHl+IOS2FjFBANhRu2dfuO2LWSwYKZOVYdgf3v9NvPtFTot0NkLGbqcA0+JxQ4OVGQOwb9ruZHi5X9I8Ii4IgHW19cFZ4ADT6crMZtSaKsP/+PmfhK4QE0xrcLvgw7qwbs/mWjZXsCIzppYhy9ICyed/JNXcVtFA2gXOEU6orNR/oWSbUegFY/3J5x/gwcpRLJDst0UYaDfgsqdf++W7vzqxzYQ4uAehv/8BXsZtEw3kTcGfyUoqy6Rmmcz863d/+RDDLMHQ4R//SWyQdwTuNIVF6jKdSpGLfBX2i3d/FX4O5Hvv/7PYIMLe9mswYWZtLoKoVpswhfHX4VgS/va3bwEZhuk4EHlrFVJkJ0gBOqGlmjH6TQjjs7N/nvkOuiWoCDMrUXKrFTqaBBhyvXWHQmHLe+9//gFbs5uD3UFWpMhe1DRocy8RpD0RZPiMcBiksUFnzsWqZTTnCjGjEQN1e0KPSHrvX37DxlqmUIjCirFPeyDjtk/7+9oC1rg+ocztEU8CiOdF4YItWa6WdVPhmxCkBvaZQbvqa4Mkap8Fw2TB9khNoKsrG3b1UTcY6/lW6wTVdpYun10CCJ3QZkd6VqgWCVQodFKsOnr2cBjfXLt//y42RCFMxnDfb2dnpwQQrc/0jFntgGmDbX3BBhVfkMTuIKTnBLrTyWBSoFKujrksYZAdh/Y17+RiLSUR2xtPVgyOIZAqBAK48folgJjf+tnIiD3OvE6pBeGgyxSyBiyuvy8MUlm/eXMtAlEq1UqjImhabGEnb8yO9bpZEFff0kBws0lLyxTPFrzTEsPysRA9QsYynbk6niMMUsk+hAeBEHJChipKtgIOuV9r27hqyEAjE6OR+8Vj07EYCK7O1ZEQQJLAtS/+6+uRAd43H7tKhHiuWoeKuTk+bgvnSC0COcStkfEO7NKDQHNZUUzznDCazrS/XGG32z1dirSHl9NIOL746SFtViuUiMOY0PyP9KLsbN7MPRUJyHgHdmlBcIss0c3SOq3F1L796bfTXSfcaMGqq6vLck2yorSPnJYXmatNRtToUKvS3i4Ld24O1vCPD6JK9WNPJJAbcIkpiTCsapMKNyLRslxMqjbpknlJ2lRWbTEq1RimSE5jTG/8zs07BQHBpQkFWsL+wBjkfqQLTxujsABBWbRGLUoyCjCIoNiJHkazFGswyYyokGOmVA6jAaeloXkjvn372F3MjwlCY0TwPmnuH4aOxv5eELuLNN3RUcxkYYUI0BWXybRms6IaYz9gDUgWk8IsM6vZllPqiBZDBUcpC0oZfMM7ikgJIreoWDNi34X+CfZGcDn6R9fWoE5XtWO5RdzlxHGdmY3Kcy2oBR5Ml5mTwtKAoiclniZ51XSRoLdwQKUZAvZcJBn8D4GweUMYPqTT/lYaHU0gJA06lgWT5nKSInFGZ1zEpUkNqjIhQQiFBBiCP7rHBf2caREoi+AOieQjnc6Urh5JmPxEEEVcxoTVkKuTE4vMnSIwWqbmPbcqQbiFVunM8XvjJppNBUFzxRSXB9/ichVNa6uUSq3anPpsQJYopTZeyqRvxEmLDr74N9JLqWWf8Jiw0qhLJyOnNOlZrlVsaEMb2tCGNrShtaj/A+c5MKor45f4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8" name="AutoShape 10" descr="data:image/png;base64,iVBORw0KGgoAAAANSUhEUgAAAMgAAACgCAMAAAB+IdObAAAClFBMVEX/////mWaZmcz/zJnU1NQfHx9+fn6ZZgAAAADg4OBgYGCDg4OysrLOzs49PT3/m2j/AADs7OyMjIyhoaH39/c1NTXx8fHI5eP/0Jz/n2k1RErX19f/0p6tq6uSkpKrYklUVFTl5/FOISzktohuc3e8vLxAVlJtbW0AAIzNeFUsLCz/29smaJdKSkp3h6n/sLD/np6SpcH/8fF8tr2CqdS+XzMREREAR47/cXH/UVH/0ND/PDxOVSccHBzPzeX/k5P/e0npi17/Hh7/fHz/5+fge0nLZTF7erLue0kSAACItcD/SEhKi8eLkr8AI5S0v9eubjelfGZShoEnW1XJ0t/n5/+k2NRJXKlLd6uLXgA1aaCCQjqqvduSmcUAJYwANpTo+fSMf0gTQkc4TKViRjeOxcQ8OEe4tdB5sMhimrwVLjFAbnmAW1hlnZlERzV6mbjEjXLUu4UAACGBmLpHZH6z1N8AHg5mc6hyZUhlmq6bnLtea5VDdWhsiZ8MU5JWiK0YEkI2JgBeOj4mCSBUHA5yQydzQFG4zu4rUWZyero/dbivrNzS9/dEhaKXl9Q+KSa/kF1NSHMiOCctM1deipORgmlti75kWDbapI6NaUzQz+9MOCZGUpVaX3WUs9arAACbxGCY5n1XAADQPT2RAADd8NVbzyCstpen5ZiQLy8/jTSI11hrtWDOzri+np8AGy8mJhWyqkqxuv8bLU/JizmAl/+Jx//ApYzW27i5uH0XQ11OYVIxywDQ6LXEgYEwFgCOrf/3/Mg3XwCGbAAyPw5TMwBdaDdyOQA5CABiSiVrSQBFTg0/MQBgMgCaNykpAADVmGW5XVx8PiJla7dtKSafZjVYHCdXHwChVER7ViNYQUbyhm1UrKXJAAATHUlEQVR4nO2dj18TZ57HHyCJkx+TOMnDQAjEjDgGkICRCAgFD3RlRZLYMhDAJMTGFrBWa1m0SNecbTnKj6pt7xB/lN7tbnvd222v5+1t29tuvb3bWmXr1Vbp1vLP3DOT37/IgDP8uBcfXmSSmczM857n+3yf7/M880wA2NCGNrShNSA5XO0UPK6gnH0lFDKdTmlY7cQ8joxlKgDogrnuuQuvnbRYTLrVTtByhc3dwyxY96aQvsLKLGZ6tRO1dEECMczNRTg2oQ9zc2Xy1U7XUkUYTfc2JesvSjLzvpSL1TToGvTFrZ9qDC7954RPb1rRWHcKjk3d3/AwLqqkJxAIeEBNlw9AyDk99lVSYmWXEJQ7QXi9+ILbXksFsmlOmTkBVEnw0iMQanBgsBFA58DALMj29sivDbdOdwwMAWZgYDBPbAZOcNutlCBfmTLbFlUybrfbGRakxfGgt9c36XAFSiYvenuo2ZIaV0eJnXLVPPDWrAAGAlHe+nIuhXXNmfnkiGtiYoIF6XS5OgcckxMuirQNdTqswOadhaDE43RMQqZ1BTBYKb7fei/JvLov4Zn3jJpWp6vX5Xpgm5hARQNyIH5kUCxIXrDcrIDkZTMvYVc+7u6Oy5ZuCw//S5UMMkgIJM/fBSlnx3ivk+k61ekYBLMhEG8L43F1iE+BpBstnDmaf/TE9T9f+EuUpftjXl7L4fV6a2BNj6+vxNXrh9d6vX5HI/Q6Jm29LIgdTpf0Os6KD4FEKorz8/NzCnOKTz+59eu5CMk9BQ+DoDihBQBDVTb0eq2/agqAztYhikK7UySAqipmZSwLP1mcwwnRnL5d/VWE5IJxRc4vmOiXciLKL7x6L1JW/geTrHbaliT6ak4MyeljJ/98K2RfX66vLFFdzo8lKT59uvjjYJ58pVjttC1J8SAsy8zBoGndkS3rgNQqNTSTQHKKG87MdXffKTARyzke5WKETiI/qZ5M4EBZcrQ69+tbyyzqlGOVQGK9VqTIn6RpnI+F0IHAYAfw2QIBFNA02gMBVKd4GSJghddQeA+hx1NhX5lqHdUjTxQngbzAI2BkxfT6Aw476HL4/SVTxA0vCrhIytvq8jd29Pq7HFY44XCNi5z+iOSWZJBPzDyah0jjfga4mT6vFQz12iYdfWCyZIjy1jicwOr1MGe9YMK1ciUfKq8WJoEo+IG0cQXb6ugEeTUBWw2JsqiKQsFVKwIZ6UKh8MT0Crowyas5iQ74Ms8OoXEUr3eNT3sDELU7nCXZwFpCUV7niL/D6Z2lbNNwYmAlfbHx7kx+AgjPziDY4yjxt071OxwO1Ngd7y3x2iHVy3Q4xq+Ne2t6s1cYBJiPzRSzMWMURMVzzym3dQwAX5/VjT74xqwo0IVuCjiHfKTVOoRC4mtipjtJUKd45cTly6cjJE/yBVlzImkVve12pNC/tA77GaMqeiIMkn9bCJBde3YIcJRlSGgQsHOvEEdZugQH2dG8S4jDLFlhkPzCmWPCtA33rk6WqJ4oZJXzxbEGTC2M+z+0GqUEt0ifQGr45uv5hawjGI/uucyq25fauFRRCe4f6WNbkEZ/KF3QazRZ+iMF/KKtDKpMbVyYURuSERPiNDGib93X6zVNj5o0WZwWfiHM+Fvlnv0p1koNuIQTbpAKcpqIDMe/1WdlaUq3hkE0pQXLaugmqa6+Lrm8SSU4zdkVLhEWhDA91LOp33JXEwbJGhXIeitr99WxJaWuLpo3UolEqkRSSwQGoS9lsQCaq6UhDqQfeLYSM2r/ztrayh2gvnnP3rpQ2ZeGABoEBoGKLVwuNL0SBdE0XRDGtpB27axtrt+M1Hxobx27IgwiFRiE/n6By5Cm12JyRPOdoJ5x/57NHEo9W7WIBZI7rw9mwtdNMSDzZiHPAQ4hCtbEWIkEQhwMpl/TdEyfFQUpvSTgOQCo3VMZLiJigRgf6kN58J0mBkRzUMBzoIISU8mLBGL6Nph+zaP5GJAs/R3RmlfigMiPhwwqEeTLIuFOEi9xQHSjIRD91i36WJAjSuFOEi9xQLThfEgA0cxvE+4k8RIFhDA1pQE5LNpAjxggBsudtCAmoU6SKBFAdAf/+jANSJa+QKCTJElwEIny+927r4ZTv35B8DNfHTjw3RbNOgeRKO78ZAGBlK5zEPrHRwv62gMH7h6OgBxbhyCkbGspCqdqD+w+FskRzaMtmvUGYih42MQm/W8O7N4aAzK/zkAIGfatXrPuQSBu+e5+KHBf1yC6M/ORvpKfxoHcH11PIMrvm/SRpP8kDqRpdP14LTz3y9h2eQLIlfUCAlXPzutjm7M/PXBg9HAUJLbzAX1cuyC666Vx1xwV9gN3Y3LkbhzI2g3jzVtL40ozB/JdDEjc9jULIlf8dSEuP1BaFw7sxrZEQR6udRBCQtO07OCj0qx4/9q0++E27ZFo0kfXNohBazr5yu3bJ144cWn0fozL0m+5rqABfj1aMH6IA9myxtrsZMGJmeLi/Pyc/JyZH8+ErUujb7pwqQgizJMREE3pqCZKsuZ6UZRfFIZvM8kvPHqQu+gI48iZ4JgU3BYDEuu29Ee0olCAZYJI1MUx9/4UHmUtSZM1/6oyPAQd6ddiu3tjQb4U7Y6UZYEYcmNB8nN+nEcJvmeJjtrSr0ZAmq7EgWQe2YWTNlvjYl/wgckU9zQuC4RUXC7MD6mwcOazK3fuP2zQxgziyI8vRNqIo99GHbT+TsZjU67zNps/QpI8xOUc9mUAaSDkPEXovikO6aPbJ48rdGbMHD/9U/u/kSyZfxQdslrIPKxwcYJEiWWg0+nMI63MAONr7Wu1Qp+TYXyg0enssN0Ya52i0Edy6pzTGrmPNgZEqeAts3lbSAoTLUc5kNjJbvgmkvjSrZEc0RzOzQgyYeUWs11Oe4C64XTf8PXYnC6mdYKp6Ccnhi7anYGO8jybjRmwd3qH7OeTQULD1EuUKo0/vRSOwDSaj6NmtsWSEWQ8CBLoBMBFTQPg9wUoMMw86Klw1eBoG2SGQXknWse0PdMF8soTQRoMy8HA8XQguocL4dTf/TZqZpmH3ibZ+YcXJ7s4EDsL8gYFhxlXZ2cnXoVAqobCINMpQXLVS1eZQpIWhDSV6jWcsg5/HQHhMRgKAx6mf0Q+1NVoHw/mCAdiPcUM9k9NDE0+cJc3lud5bMx0X2cqkOWIWAQEqF46fPhwaenh0kd3G0JBjGZhK4/haZ91+BQFQOtAfwdERbkRMBAwFOwfdvpA37CHIp2NjI86N9wHfQzwJRX25Ui+GIi8oP3ll58bGRl57qm/HdXoOZXymFAJwlPzEh0vjG5KtVk0EEJR4fF4srOzh59/9ZULRzi9JtrAm4ggQNuSzco+3H6s8PSTR48ePXncJOI8cBFBKjiQU88ffwFFyYWFhUefXt50Hn4SD8T4FAcy8NSZUGz5UvVjzRTz5S16R47YIJ7nfxa6QbPwWDsfEGowzQZyllpsP/FAitqDIO0nQiDXeYG4H5AUO1cXsJW4M48NrxhAOPsYgP4YpxPVhE4mxUwl8UGe/odQyH/9KT63ArrPwnG708WG+9bp1jem/JOTfuAZdI/kvUG2jThr3PKzTpd9JUHo7SGQ4ASM/JlL7Xy8L2X39aCYEdXpHWhJAEridIDAROeUD4G4gc12sQ80rigInssV9uGng3P58p/czhMkDwG42wBglyScGLR5QcdkhX8sBDLMAMq6kiASNQcy+PrfcWWk8OpZfiAPOlwME+hD7/zMUNdFP8V4iXE3NdEaApkcYPpXNEeAhQPJDrxayE4Jz78yzQuEPNVJTbRxlxwt+6gHbf3Wa30Tbf1TrfDmNTA5Blv7VxgkmCPZtvYrMzOnL199K5sXCBtEUSFHyy5Jil3FTWVnN0F4zorKfvJuIoKYhoMkA29KL7319ustPEEyibJ3nUoRRIsIogiBZNueHx5+Hn0QBiSNRAQx/312RNPT2esXRPlcdrz+34A8JebjBdKDQM51LDYlPgOI6lnBQXZVpp2ZlACCB6eSsF4h2K63+tIfNgMILTzI/kOpZlxwSgDJZacu0Ga2qzkIMsawkzGpRrc7OeLMAAJfFN609qWdYpUIwr3SUZDy1rMkeZZx2frPJnUcZAABIoBU1qfbkgRCEgRQxYDk2RnG0+h4pt+fNCKQCeT4cDxIy+OP8uxvTldmk0DMGKaNA+lraekbc1mtp5I615YKYhdglKe2Ls2GBBA1iWFYmYJNc17NmNuNQOCNG9DgYvKWDlLw8wQQAebB7KxNsyEB5A8vIBApByKfbmtrg3Y5yM5GpeZ8lzUpwMkEsj0RRIjuoOY08xBjQYhPNnV/qsSqi2h+A2SZQJTviACSZvZeLMiuTZ98KgWkig4W9szKBCJLBNkuwMNA002gjoL4LqtgyP0KBKJLBGkXYm5oZepSEgX58HcACAsif1MMEFib0riiIJ99BoQG+U9PHIjnZUGmwew/VJlibQSEuMzW3IKCENsHxQABlak8VwTkw/sJICTbATAWN+Lti7xrZNdnzJFn7fG29Y5AE5PqmpPzJAryCVtbxYDk+d0ABGwx330m2p1kY9dnzpGKeJARoWZYVdYnlZMwCPy3D+HNmzf/HeAyGR4MGgN+OQsyVNVqkNsB4YE3XE779DP0dNs5YpkgPJ5lyk91tbUJ5hUG+fR3jf9x8+bve26exDCTLhhr9QUQSKPf7R4ZKge+N8hBa57/lNM+6w4wywTh+SAkPtpXvzMFCIlf/uj3/4U+FoyxIYqFi7XKQZczMNvYa2/pbWVBiCpr3nkAGKu1Zw2AgLr6Q7EBJAcCldJbr99ksz0YNCpDII1ny2ed5yiKzPOHQBBQYJgaWCZIxXbBJh0j7drbHGNf1TRdDWh1NYb99/t/Ygu7yqQmIw0rp3eW6bIyPYyLdp4nWyuQiaEPzHl+IOS2FjFBANhRu2dfuO2LWSwYKZOVYdgf3v9NvPtFTot0NkLGbqcA0+JxQ4OVGQOwb9ruZHi5X9I8Ii4IgHW19cFZ4ADT6crMZtSaKsP/+PmfhK4QE0xrcLvgw7qwbs/mWjZXsCIzppYhy9ICyed/JNXcVtFA2gXOEU6orNR/oWSbUegFY/3J5x/gwcpRLJDst0UYaDfgsqdf++W7vzqxzYQ4uAehv/8BXsZtEw3kTcGfyUoqy6Rmmcz863d/+RDDLMHQ4R//SWyQdwTuNIVF6jKdSpGLfBX2i3d/FX4O5Hvv/7PYIMLe9mswYWZtLoKoVpswhfHX4VgS/va3bwEZhuk4EHlrFVJkJ0gBOqGlmjH6TQjjs7N/nvkOuiWoCDMrUXKrFTqaBBhyvXWHQmHLe+9//gFbs5uD3UFWpMhe1DRocy8RpD0RZPiMcBiksUFnzsWqZTTnCjGjEQN1e0KPSHrvX37DxlqmUIjCirFPeyDjtk/7+9oC1rg+ocztEU8CiOdF4YItWa6WdVPhmxCkBvaZQbvqa4Mkap8Fw2TB9khNoKsrG3b1UTcY6/lW6wTVdpYun10CCJ3QZkd6VqgWCVQodFKsOnr2cBjfXLt//y42RCFMxnDfb2dnpwQQrc/0jFntgGmDbX3BBhVfkMTuIKTnBLrTyWBSoFKujrksYZAdh/Y17+RiLSUR2xtPVgyOIZAqBAK48folgJjf+tnIiD3OvE6pBeGgyxSyBiyuvy8MUlm/eXMtAlEq1UqjImhabGEnb8yO9bpZEFff0kBws0lLyxTPFrzTEsPysRA9QsYynbk6niMMUsk+hAeBEHJChipKtgIOuV9r27hqyEAjE6OR+8Vj07EYCK7O1ZEQQJLAtS/+6+uRAd43H7tKhHiuWoeKuTk+bgvnSC0COcStkfEO7NKDQHNZUUzznDCazrS/XGG32z1dirSHl9NIOL746SFtViuUiMOY0PyP9KLsbN7MPRUJyHgHdmlBcIss0c3SOq3F1L796bfTXSfcaMGqq6vLck2yorSPnJYXmatNRtToUKvS3i4Ld24O1vCPD6JK9WNPJJAbcIkpiTCsapMKNyLRslxMqjbpknlJ2lRWbTEq1RimSE5jTG/8zs07BQHBpQkFWsL+wBjkfqQLTxujsABBWbRGLUoyCjCIoNiJHkazFGswyYyokGOmVA6jAaeloXkjvn372F3MjwlCY0TwPmnuH4aOxv5eELuLNN3RUcxkYYUI0BWXybRms6IaYz9gDUgWk8IsM6vZllPqiBZDBUcpC0oZfMM7ikgJIreoWDNi34X+CfZGcDn6R9fWoE5XtWO5RdzlxHGdmY3Kcy2oBR5Ml5mTwtKAoiclniZ51XSRoLdwQKUZAvZcJBn8D4GweUMYPqTT/lYaHU0gJA06lgWT5nKSInFGZ1zEpUkNqjIhQQiFBBiCP7rHBf2caREoi+AOieQjnc6Urh5JmPxEEEVcxoTVkKuTE4vMnSIwWqbmPbcqQbiFVunM8XvjJppNBUFzxRSXB9/ichVNa6uUSq3anPpsQJYopTZeyqRvxEmLDr74N9JLqWWf8Jiw0qhLJyOnNOlZrlVsaEMb2tCGNrShtaj/A+c5MKor45f4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0" name="AutoShape 12" descr="Image result for electric earth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22" name="Picture 14" descr="http://www.electricfencing.co.uk/wp-content/uploads/2013/03/c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28600"/>
            <a:ext cx="5387768" cy="1985760"/>
          </a:xfrm>
          <a:prstGeom prst="rect">
            <a:avLst/>
          </a:prstGeom>
          <a:noFill/>
        </p:spPr>
      </p:pic>
      <p:pic>
        <p:nvPicPr>
          <p:cNvPr id="17424" name="Picture 16" descr="http://global-jaya-tehnik.globaljayagroup.com/wp-content/uploads/2012/04/Electric-Tools-e133579093793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2362200"/>
            <a:ext cx="3657600" cy="2083586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28600" y="1066800"/>
            <a:ext cx="37221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https://www.fancyhometrends.com/documents/image/12/127584/Tapete-Rasch-Textil-Blooming-Garden-Satintapete-10.jpg"/>
          <p:cNvPicPr>
            <a:picLocks noChangeAspect="1" noChangeArrowheads="1"/>
          </p:cNvPicPr>
          <p:nvPr/>
        </p:nvPicPr>
        <p:blipFill>
          <a:blip r:embed="rId3"/>
          <a:srcRect l="38599" r="41885"/>
          <a:stretch>
            <a:fillRect/>
          </a:stretch>
        </p:blipFill>
        <p:spPr bwMode="auto">
          <a:xfrm>
            <a:off x="7543800" y="0"/>
            <a:ext cx="1600200" cy="6858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4800" y="1066800"/>
            <a:ext cx="675185" cy="33239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</a:t>
            </a:r>
          </a:p>
          <a:p>
            <a:r>
              <a:rPr lang="en-US" sz="7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</a:t>
            </a:r>
          </a:p>
          <a:p>
            <a:r>
              <a:rPr lang="en-US" sz="7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</a:t>
            </a:r>
            <a:endParaRPr lang="en-US" sz="7000" b="1" dirty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09600"/>
            <a:ext cx="7696200" cy="489364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Materialet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cilat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permbajne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grimca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lira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elektricitetit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dhe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mundesojne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kalimin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rrymes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elektrike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quhen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materiale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percjellese.Ne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grupin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perjellesve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elektrike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bejne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pjese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metalet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dhe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</a:p>
          <a:p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aliazhet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tyre,perzierjet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acideve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ndryshme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,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bazave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dhe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kriperave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etj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.</a:t>
            </a:r>
          </a:p>
          <a:p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Bakri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i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paster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ka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ngjyre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</a:p>
          <a:p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Kuqe,perpunohet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lehte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(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ter</a:t>
            </a:r>
            <a:endParaRPr lang="en-US" sz="2400" b="1" dirty="0" smtClean="0">
              <a:ln w="12700">
                <a:solidFill>
                  <a:srgbClr val="7030A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Demi ITC" pitchFamily="34" charset="0"/>
            </a:endParaRPr>
          </a:p>
          <a:p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hiqet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ne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tela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holle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), ka </a:t>
            </a:r>
          </a:p>
          <a:p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Fortesi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mekanike.Pastaj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, ka</a:t>
            </a:r>
          </a:p>
          <a:p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percjellshmeri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shkelqyer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</a:p>
          <a:p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elektrike,qendrueshmeri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ndaj</a:t>
            </a:r>
            <a:endParaRPr lang="en-US" sz="2400" b="1" dirty="0" smtClean="0">
              <a:ln w="12700">
                <a:solidFill>
                  <a:srgbClr val="7030A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Demi ITC" pitchFamily="34" charset="0"/>
            </a:endParaRPr>
          </a:p>
          <a:p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korrozionit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(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ndryshkjes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).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769620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-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Materialet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percjellese</a:t>
            </a:r>
            <a:endParaRPr lang="en-US" sz="2400" b="1" dirty="0">
              <a:ln w="12700">
                <a:solidFill>
                  <a:srgbClr val="7030A0"/>
                </a:solidFill>
                <a:prstDash val="solid"/>
              </a:ln>
              <a:solidFill>
                <a:srgbClr val="A996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Demi ITC" pitchFamily="34" charset="0"/>
            </a:endParaRPr>
          </a:p>
        </p:txBody>
      </p:sp>
      <p:pic>
        <p:nvPicPr>
          <p:cNvPr id="21506" name="Picture 2" descr="https://www.lion-specialty-chem.co.jp/en/technology/t03/image/index/fig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895600"/>
            <a:ext cx="2116666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508" name="Picture 4" descr="http://www.electricalwire.biz/images/copper,P20and,P20aluminum.png.pagespeed.ce.pYgzC-UMvV.png"/>
          <p:cNvPicPr>
            <a:picLocks noChangeAspect="1" noChangeArrowheads="1"/>
          </p:cNvPicPr>
          <p:nvPr/>
        </p:nvPicPr>
        <p:blipFill>
          <a:blip r:embed="rId5" cstate="print"/>
          <a:srcRect l="16170"/>
          <a:stretch>
            <a:fillRect/>
          </a:stretch>
        </p:blipFill>
        <p:spPr bwMode="auto">
          <a:xfrm>
            <a:off x="1066800" y="5715000"/>
            <a:ext cx="1600200" cy="9773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https://www.fancyhometrends.com/documents/image/12/127584/Tapete-Rasch-Textil-Blooming-Garden-Satintapete-10.jpg"/>
          <p:cNvPicPr>
            <a:picLocks noChangeAspect="1" noChangeArrowheads="1"/>
          </p:cNvPicPr>
          <p:nvPr/>
        </p:nvPicPr>
        <p:blipFill>
          <a:blip r:embed="rId3"/>
          <a:srcRect l="38599" r="41885"/>
          <a:stretch>
            <a:fillRect/>
          </a:stretch>
        </p:blipFill>
        <p:spPr bwMode="auto">
          <a:xfrm>
            <a:off x="7543800" y="0"/>
            <a:ext cx="1600200" cy="6858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4800" y="1066800"/>
            <a:ext cx="675185" cy="33239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</a:t>
            </a:r>
          </a:p>
          <a:p>
            <a:r>
              <a:rPr lang="en-US" sz="7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</a:t>
            </a:r>
          </a:p>
          <a:p>
            <a:r>
              <a:rPr lang="en-US" sz="7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</a:t>
            </a:r>
            <a:endParaRPr lang="en-US" sz="7000" b="1" dirty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09600"/>
            <a:ext cx="7696200" cy="378565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Materialet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cilat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nuk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permbajn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grimca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lira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elektricitetit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dhe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nuk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mundesojne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kalimin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rrymes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elektrike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quhen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materiale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izoluese.Keto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materiale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sherbejne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per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izolimin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materialeve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percjellese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.</a:t>
            </a:r>
          </a:p>
          <a:p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Materialet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izoluese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mund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jene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ne tri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gjendje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agregate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.</a:t>
            </a:r>
          </a:p>
          <a:p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Sipas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prejardhjes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se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tyre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materialet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izoluese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</a:p>
          <a:p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ndahen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ne:</a:t>
            </a:r>
          </a:p>
          <a:p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-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materiale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izoluese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inorganike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dhe</a:t>
            </a:r>
            <a:endParaRPr lang="en-US" sz="2400" b="1" dirty="0" smtClean="0">
              <a:ln w="12700">
                <a:solidFill>
                  <a:srgbClr val="7030A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Demi ITC" pitchFamily="34" charset="0"/>
            </a:endParaRPr>
          </a:p>
          <a:p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-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materiale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izoluese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organike</a:t>
            </a:r>
            <a:endParaRPr lang="en-US" sz="2400" b="1" dirty="0" smtClean="0">
              <a:ln w="12700">
                <a:solidFill>
                  <a:srgbClr val="7030A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769620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-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Materialet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izoluese</a:t>
            </a:r>
            <a:endParaRPr lang="en-US" sz="2400" b="1" dirty="0">
              <a:ln w="12700">
                <a:solidFill>
                  <a:srgbClr val="7030A0"/>
                </a:solidFill>
                <a:prstDash val="solid"/>
              </a:ln>
              <a:solidFill>
                <a:srgbClr val="A996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Demi ITC" pitchFamily="34" charset="0"/>
            </a:endParaRPr>
          </a:p>
        </p:txBody>
      </p:sp>
      <p:pic>
        <p:nvPicPr>
          <p:cNvPr id="23554" name="Picture 2" descr="http://www.continental-contacts.com/images/red_black_wheels%20cop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572000"/>
            <a:ext cx="2857500" cy="1847851"/>
          </a:xfrm>
          <a:prstGeom prst="rect">
            <a:avLst/>
          </a:prstGeom>
          <a:noFill/>
        </p:spPr>
      </p:pic>
      <p:pic>
        <p:nvPicPr>
          <p:cNvPr id="23556" name="Picture 4" descr="https://www.wbdg.org/images/midg_materials_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4572000"/>
            <a:ext cx="2438400" cy="1817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https://www.fancyhometrends.com/documents/image/12/127584/Tapete-Rasch-Textil-Blooming-Garden-Satintapete-10.jpg"/>
          <p:cNvPicPr>
            <a:picLocks noChangeAspect="1" noChangeArrowheads="1"/>
          </p:cNvPicPr>
          <p:nvPr/>
        </p:nvPicPr>
        <p:blipFill>
          <a:blip r:embed="rId3"/>
          <a:srcRect l="38599" r="41885"/>
          <a:stretch>
            <a:fillRect/>
          </a:stretch>
        </p:blipFill>
        <p:spPr bwMode="auto">
          <a:xfrm>
            <a:off x="7543800" y="0"/>
            <a:ext cx="1600200" cy="6858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4800" y="1066800"/>
            <a:ext cx="675185" cy="33239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</a:t>
            </a:r>
          </a:p>
          <a:p>
            <a:r>
              <a:rPr lang="en-US" sz="7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</a:t>
            </a:r>
          </a:p>
          <a:p>
            <a:r>
              <a:rPr lang="en-US" sz="70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</a:t>
            </a:r>
            <a:endParaRPr lang="en-US" sz="7000" b="1" dirty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09600"/>
            <a:ext cx="7696200" cy="34163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Materialet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gjysmepercuese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perdoren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per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ndertimin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komponenteve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elektronike,siq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jane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: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diodat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,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transistoret,tristoret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.</a:t>
            </a:r>
          </a:p>
          <a:p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Tek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materialet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gjysmeperquese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bejne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pjese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: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silici,kallaji,fosfori,arseni,jodi,sulfuri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etj.Silici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eshte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element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shume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i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perhapur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ne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natyre.Lenda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themelore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prej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cilit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perfitohet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silici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eshte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rera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kuarcit.Germaniumi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perftohet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nga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mineralet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e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germaniumit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769620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-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Materialet</a:t>
            </a:r>
            <a:r>
              <a:rPr lang="en-US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A996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gjysmepercuese</a:t>
            </a:r>
            <a:endParaRPr lang="en-US" sz="2400" b="1" dirty="0">
              <a:ln w="12700">
                <a:solidFill>
                  <a:srgbClr val="7030A0"/>
                </a:solidFill>
                <a:prstDash val="solid"/>
              </a:ln>
              <a:solidFill>
                <a:srgbClr val="A996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Demi ITC" pitchFamily="34" charset="0"/>
            </a:endParaRPr>
          </a:p>
        </p:txBody>
      </p:sp>
      <p:pic>
        <p:nvPicPr>
          <p:cNvPr id="25602" name="Picture 2" descr="https://upload.wikimedia.org/wikipedia/commons/e/e9/SiliconCro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114800"/>
            <a:ext cx="2192715" cy="1524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38200" y="5943600"/>
            <a:ext cx="9012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Maiandra GD" pitchFamily="34" charset="0"/>
              </a:rPr>
              <a:t>Silici</a:t>
            </a:r>
            <a:endParaRPr lang="en-US" sz="3000" dirty="0">
              <a:latin typeface="Maiandra GD" pitchFamily="34" charset="0"/>
            </a:endParaRPr>
          </a:p>
        </p:txBody>
      </p:sp>
      <p:pic>
        <p:nvPicPr>
          <p:cNvPr id="25604" name="Picture 4" descr="http://chemwiki.ucdavis.edu/@api/deki/files/1019/Germanium_Pic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4114800"/>
            <a:ext cx="2362200" cy="2362200"/>
          </a:xfrm>
          <a:prstGeom prst="rect">
            <a:avLst/>
          </a:prstGeom>
          <a:noFill/>
        </p:spPr>
      </p:pic>
      <p:pic>
        <p:nvPicPr>
          <p:cNvPr id="25606" name="Picture 6" descr="http://www.theodoregray.com/PeriodicTable/Samples/NativeSulfur/s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4191000"/>
            <a:ext cx="21336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828</Words>
  <Application>Microsoft Office PowerPoint</Application>
  <PresentationFormat>On-screen Show (4:3)</PresentationFormat>
  <Paragraphs>134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Fujitsu</dc:creator>
  <cp:lastModifiedBy>Fujitsu</cp:lastModifiedBy>
  <cp:revision>3</cp:revision>
  <dcterms:created xsi:type="dcterms:W3CDTF">2006-08-16T00:00:00Z</dcterms:created>
  <dcterms:modified xsi:type="dcterms:W3CDTF">2015-09-22T16:11:42Z</dcterms:modified>
</cp:coreProperties>
</file>