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4" r:id="rId5"/>
    <p:sldId id="261" r:id="rId6"/>
    <p:sldId id="285" r:id="rId7"/>
    <p:sldId id="287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83" r:id="rId18"/>
    <p:sldId id="284" r:id="rId19"/>
    <p:sldId id="279" r:id="rId20"/>
    <p:sldId id="282" r:id="rId21"/>
    <p:sldId id="286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86200" y="4800600"/>
            <a:ext cx="457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28254" y="4572000"/>
            <a:ext cx="3182346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INTERNETI</a:t>
            </a:r>
          </a:p>
          <a:p>
            <a:pPr algn="r"/>
            <a:endParaRPr lang="en-US" sz="80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r"/>
            <a:r>
              <a:rPr lang="en-US" sz="2000" dirty="0" err="1" smtClean="0">
                <a:solidFill>
                  <a:srgbClr val="0070C0"/>
                </a:solidFill>
                <a:latin typeface="Arial Narrow" pitchFamily="34" charset="0"/>
              </a:rPr>
              <a:t>Punoi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 : </a:t>
            </a:r>
            <a:r>
              <a:rPr lang="en-US" sz="2000" dirty="0" err="1" smtClean="0">
                <a:solidFill>
                  <a:srgbClr val="0070C0"/>
                </a:solidFill>
                <a:latin typeface="Arial Narrow" pitchFamily="34" charset="0"/>
              </a:rPr>
              <a:t>Festina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 Narrow" pitchFamily="34" charset="0"/>
              </a:rPr>
              <a:t>Klinaku</a:t>
            </a:r>
            <a:endParaRPr lang="en-US" sz="200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r"/>
            <a:r>
              <a:rPr lang="en-US" sz="2000" dirty="0" err="1" smtClean="0">
                <a:solidFill>
                  <a:srgbClr val="0070C0"/>
                </a:solidFill>
                <a:latin typeface="Arial Narrow" pitchFamily="34" charset="0"/>
              </a:rPr>
              <a:t>Arsimtarja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 : </a:t>
            </a:r>
            <a:r>
              <a:rPr lang="en-US" sz="2000" dirty="0" err="1" smtClean="0">
                <a:solidFill>
                  <a:srgbClr val="0070C0"/>
                </a:solidFill>
                <a:latin typeface="Arial Narrow" pitchFamily="34" charset="0"/>
              </a:rPr>
              <a:t>Kumrie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 Narrow" pitchFamily="34" charset="0"/>
              </a:rPr>
              <a:t>Maqedonci</a:t>
            </a:r>
            <a:endParaRPr lang="en-US" sz="200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r"/>
            <a:r>
              <a:rPr lang="en-US" sz="2000" dirty="0" err="1" smtClean="0">
                <a:solidFill>
                  <a:srgbClr val="0070C0"/>
                </a:solidFill>
                <a:latin typeface="Arial Narrow" pitchFamily="34" charset="0"/>
              </a:rPr>
              <a:t>Shkolla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 : M.U e </a:t>
            </a:r>
            <a:r>
              <a:rPr lang="en-US" sz="2000" dirty="0" err="1" smtClean="0">
                <a:solidFill>
                  <a:srgbClr val="0070C0"/>
                </a:solidFill>
                <a:latin typeface="Arial Narrow" pitchFamily="34" charset="0"/>
              </a:rPr>
              <a:t>Gjelb</a:t>
            </a:r>
            <a:r>
              <a:rPr lang="en-US" sz="2000" dirty="0" err="1" smtClean="0">
                <a:ln w="11430"/>
                <a:solidFill>
                  <a:srgbClr val="0070C0"/>
                </a:solidFill>
                <a:latin typeface="Arial Narrow" pitchFamily="34" charset="0"/>
              </a:rPr>
              <a:t>ër</a:t>
            </a:r>
            <a:endParaRPr lang="en-US" sz="20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Blog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Ditari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elektronik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apo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b="1" dirty="0" err="1" smtClean="0">
                <a:latin typeface="Arial Narrow" pitchFamily="34" charset="0"/>
              </a:rPr>
              <a:t>Blogu</a:t>
            </a:r>
            <a:r>
              <a:rPr lang="en-US" sz="2200" dirty="0" smtClean="0">
                <a:latin typeface="Arial Narrow" pitchFamily="34" charset="0"/>
              </a:rPr>
              <a:t> (</a:t>
            </a:r>
            <a:r>
              <a:rPr lang="en-US" sz="2200" dirty="0" err="1" smtClean="0">
                <a:latin typeface="Arial Narrow" pitchFamily="34" charset="0"/>
              </a:rPr>
              <a:t>anglisht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b="1" dirty="0" smtClean="0">
                <a:latin typeface="Arial Narrow" pitchFamily="34" charset="0"/>
              </a:rPr>
              <a:t>Weblog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fjalë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përbërë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 Web 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 Log), </a:t>
            </a:r>
            <a:r>
              <a:rPr lang="en-US" sz="2200" dirty="0" err="1" smtClean="0">
                <a:latin typeface="Arial Narrow" pitchFamily="34" charset="0"/>
              </a:rPr>
              <a:t>shpesh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shkurtohet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fjalën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b="1" dirty="0" smtClean="0">
                <a:latin typeface="Arial Narrow" pitchFamily="34" charset="0"/>
              </a:rPr>
              <a:t>Blog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ditarë</a:t>
            </a:r>
            <a:r>
              <a:rPr lang="en-US" sz="2200" dirty="0" smtClean="0">
                <a:latin typeface="Arial Narrow" pitchFamily="34" charset="0"/>
              </a:rPr>
              <a:t> (personal) </a:t>
            </a:r>
            <a:r>
              <a:rPr lang="en-US" sz="2200" dirty="0" err="1" smtClean="0">
                <a:latin typeface="Arial Narrow" pitchFamily="34" charset="0"/>
              </a:rPr>
              <a:t>digjital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Shënimet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shkruara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llogaritësin</a:t>
            </a:r>
            <a:r>
              <a:rPr lang="en-US" sz="2200" dirty="0" smtClean="0">
                <a:latin typeface="Arial Narrow" pitchFamily="34" charset="0"/>
              </a:rPr>
              <a:t> personal </a:t>
            </a:r>
            <a:r>
              <a:rPr lang="en-US" sz="2200" dirty="0" err="1" smtClean="0">
                <a:latin typeface="Arial Narrow" pitchFamily="34" charset="0"/>
              </a:rPr>
              <a:t>publikohen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 www.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fakt</a:t>
            </a:r>
            <a:r>
              <a:rPr lang="en-US" sz="2200" dirty="0" smtClean="0">
                <a:latin typeface="Arial Narrow" pitchFamily="34" charset="0"/>
              </a:rPr>
              <a:t> blog-u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fletë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gjatë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cilën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publikohen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shkrimet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sipas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kohës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kur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ato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janë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shkruar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vërtet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fletë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interneti</a:t>
            </a:r>
            <a:r>
              <a:rPr lang="en-US" sz="2200" dirty="0" smtClean="0">
                <a:latin typeface="Arial Narrow" pitchFamily="34" charset="0"/>
              </a:rPr>
              <a:t> (www) </a:t>
            </a:r>
            <a:r>
              <a:rPr lang="en-US" sz="2200" dirty="0" err="1" smtClean="0">
                <a:latin typeface="Arial Narrow" pitchFamily="34" charset="0"/>
              </a:rPr>
              <a:t>por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rastin</a:t>
            </a:r>
            <a:r>
              <a:rPr lang="en-US" sz="2200" dirty="0" smtClean="0">
                <a:latin typeface="Arial Narrow" pitchFamily="34" charset="0"/>
              </a:rPr>
              <a:t> ideal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fleta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shkruar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vetëm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nivel</a:t>
            </a:r>
            <a:r>
              <a:rPr lang="en-US" sz="2200" dirty="0" smtClean="0">
                <a:latin typeface="Arial Narrow" pitchFamily="34" charset="0"/>
              </a:rPr>
              <a:t> (pa </a:t>
            </a:r>
            <a:r>
              <a:rPr lang="en-US" sz="2200" dirty="0" err="1" smtClean="0">
                <a:latin typeface="Arial Narrow" pitchFamily="34" charset="0"/>
              </a:rPr>
              <a:t>nënfleta</a:t>
            </a:r>
            <a:r>
              <a:rPr lang="en-US" sz="2200" dirty="0" smtClean="0">
                <a:latin typeface="Arial Narrow" pitchFamily="34" charset="0"/>
              </a:rPr>
              <a:t>). Blog-u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jepë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mundësin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Blogerit</a:t>
            </a:r>
            <a:r>
              <a:rPr lang="en-US" sz="2200" dirty="0" smtClean="0">
                <a:latin typeface="Arial Narrow" pitchFamily="34" charset="0"/>
              </a:rPr>
              <a:t> ("Blogger")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lexuesit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hapësirë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thjeshtë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mediale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paraqitjen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aspekteve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jetës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apo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mendimit</a:t>
            </a:r>
            <a:r>
              <a:rPr lang="en-US" sz="2200" dirty="0" smtClean="0">
                <a:latin typeface="Arial Narrow" pitchFamily="34" charset="0"/>
              </a:rPr>
              <a:t> personal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temat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specifike</a:t>
            </a:r>
            <a:r>
              <a:rPr lang="en-US" sz="2200" dirty="0" smtClean="0">
                <a:latin typeface="Arial Narrow" pitchFamily="34" charset="0"/>
              </a:rPr>
              <a:t>. Me </a:t>
            </a:r>
            <a:r>
              <a:rPr lang="en-US" sz="2200" dirty="0" err="1" smtClean="0">
                <a:latin typeface="Arial Narrow" pitchFamily="34" charset="0"/>
              </a:rPr>
              <a:t>fjalë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tjera</a:t>
            </a:r>
            <a:r>
              <a:rPr lang="en-US" sz="2200" dirty="0" smtClean="0">
                <a:latin typeface="Arial Narrow" pitchFamily="34" charset="0"/>
              </a:rPr>
              <a:t> Blog-u </a:t>
            </a:r>
            <a:r>
              <a:rPr lang="en-US" sz="2200" dirty="0" err="1" smtClean="0">
                <a:latin typeface="Arial Narrow" pitchFamily="34" charset="0"/>
              </a:rPr>
              <a:t>merret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"</a:t>
            </a:r>
            <a:r>
              <a:rPr lang="en-US" sz="2200" dirty="0" err="1" smtClean="0">
                <a:latin typeface="Arial Narrow" pitchFamily="34" charset="0"/>
              </a:rPr>
              <a:t>kënd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internet"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ngjashëm</a:t>
            </a:r>
            <a:r>
              <a:rPr lang="en-US" sz="2200" dirty="0" smtClean="0">
                <a:latin typeface="Arial Narrow" pitchFamily="34" charset="0"/>
              </a:rPr>
              <a:t> me </a:t>
            </a:r>
            <a:r>
              <a:rPr lang="en-US" sz="2200" dirty="0" err="1" smtClean="0">
                <a:latin typeface="Arial Narrow" pitchFamily="34" charset="0"/>
              </a:rPr>
              <a:t>forumin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internet </a:t>
            </a:r>
            <a:r>
              <a:rPr lang="en-US" sz="2200" dirty="0" err="1" smtClean="0">
                <a:latin typeface="Arial Narrow" pitchFamily="34" charset="0"/>
              </a:rPr>
              <a:t>ku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bëhet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shkëmbimi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informatave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mendimeve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apo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përvojave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etj</a:t>
            </a:r>
            <a:r>
              <a:rPr lang="en-US" sz="2200" dirty="0" smtClean="0">
                <a:latin typeface="Arial Narrow" pitchFamily="34" charset="0"/>
              </a:rPr>
              <a:t>.</a:t>
            </a:r>
            <a:endParaRPr lang="en-US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Format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Me </a:t>
            </a:r>
            <a:r>
              <a:rPr lang="en-US" sz="2200" dirty="0" err="1" smtClean="0">
                <a:latin typeface="Arial Narrow" pitchFamily="34" charset="0"/>
              </a:rPr>
              <a:t>rritjen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hapësirës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këtij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lloj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publikimi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rritet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lloj-llojshmëria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fletëve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Weblog-</a:t>
            </a:r>
            <a:r>
              <a:rPr lang="en-US" sz="2200" dirty="0" err="1" smtClean="0">
                <a:latin typeface="Arial Narrow" pitchFamily="34" charset="0"/>
              </a:rPr>
              <a:t>forumeve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Kështu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internet </a:t>
            </a:r>
            <a:r>
              <a:rPr lang="en-US" sz="2200" dirty="0" err="1" smtClean="0">
                <a:latin typeface="Arial Narrow" pitchFamily="34" charset="0"/>
              </a:rPr>
              <a:t>paraqitet</a:t>
            </a:r>
            <a:r>
              <a:rPr lang="en-US" sz="2200" dirty="0" smtClean="0">
                <a:latin typeface="Arial Narrow" pitchFamily="34" charset="0"/>
              </a:rPr>
              <a:t> forma </a:t>
            </a:r>
            <a:r>
              <a:rPr lang="en-US" sz="2200" dirty="0" err="1" smtClean="0">
                <a:latin typeface="Arial Narrow" pitchFamily="34" charset="0"/>
              </a:rPr>
              <a:t>klasike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numër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rritje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ditarëve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personale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cilat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weblog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lehtë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mirëmbahen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Përmbajtja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disa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fletëve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përzier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komente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tema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tjera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ditarë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jetës</a:t>
            </a:r>
            <a:r>
              <a:rPr lang="en-US" sz="2200" dirty="0" smtClean="0">
                <a:latin typeface="Arial Narrow" pitchFamily="34" charset="0"/>
              </a:rPr>
              <a:t> private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shërbejnë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argëtim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apo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prezantim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vetjakë</a:t>
            </a:r>
            <a:r>
              <a:rPr lang="en-US" sz="2200" dirty="0" smtClean="0">
                <a:latin typeface="Arial Narrow" pitchFamily="34" charset="0"/>
              </a:rPr>
              <a:t> ë internet.</a:t>
            </a:r>
          </a:p>
          <a:p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horizontin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temave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trajton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janë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krijuar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disa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hapësira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emëruara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sipas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temës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përkatëse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Ndër</a:t>
            </a:r>
            <a:r>
              <a:rPr lang="en-US" sz="2200" dirty="0" smtClean="0">
                <a:latin typeface="Arial Narrow" pitchFamily="34" charset="0"/>
              </a:rPr>
              <a:t> to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njohura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janë</a:t>
            </a:r>
            <a:r>
              <a:rPr lang="en-US" sz="2200" dirty="0" smtClean="0">
                <a:latin typeface="Arial Narrow" pitchFamily="34" charset="0"/>
              </a:rPr>
              <a:t>:</a:t>
            </a:r>
          </a:p>
          <a:p>
            <a:r>
              <a:rPr lang="en-US" sz="2200" dirty="0" err="1" smtClean="0">
                <a:latin typeface="Arial Narrow" pitchFamily="34" charset="0"/>
              </a:rPr>
              <a:t>alog</a:t>
            </a:r>
            <a:r>
              <a:rPr lang="en-US" sz="2200" dirty="0" smtClean="0">
                <a:latin typeface="Arial Narrow" pitchFamily="34" charset="0"/>
              </a:rPr>
              <a:t> (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artblog</a:t>
            </a:r>
            <a:r>
              <a:rPr lang="en-US" sz="2200" dirty="0" smtClean="0">
                <a:latin typeface="Arial Narrow" pitchFamily="34" charset="0"/>
              </a:rPr>
              <a:t>) </a:t>
            </a:r>
            <a:r>
              <a:rPr lang="en-US" sz="2200" dirty="0" err="1" smtClean="0">
                <a:latin typeface="Arial Narrow" pitchFamily="34" charset="0"/>
              </a:rPr>
              <a:t>artdashësit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prezantojnë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punimet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vetjake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komentojnë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ndër-veti</a:t>
            </a:r>
            <a:endParaRPr lang="en-US" sz="2200" dirty="0" smtClean="0">
              <a:latin typeface="Arial Narrow" pitchFamily="34" charset="0"/>
            </a:endParaRPr>
          </a:p>
          <a:p>
            <a:r>
              <a:rPr lang="en-US" sz="2200" dirty="0" err="1" smtClean="0">
                <a:latin typeface="Arial Narrow" pitchFamily="34" charset="0"/>
              </a:rPr>
              <a:t>audioblog</a:t>
            </a:r>
            <a:r>
              <a:rPr lang="en-US" sz="2200" dirty="0" smtClean="0">
                <a:latin typeface="Arial Narrow" pitchFamily="34" charset="0"/>
              </a:rPr>
              <a:t> (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MP3 Blog) -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hapësirë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kryesisht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përmban</a:t>
            </a:r>
            <a:r>
              <a:rPr lang="en-US" sz="2200" dirty="0" smtClean="0">
                <a:latin typeface="Arial Narrow" pitchFamily="34" charset="0"/>
              </a:rPr>
              <a:t> audio </a:t>
            </a:r>
            <a:r>
              <a:rPr lang="en-US" sz="2200" dirty="0" err="1" smtClean="0">
                <a:latin typeface="Arial Narrow" pitchFamily="34" charset="0"/>
              </a:rPr>
              <a:t>paraqitje</a:t>
            </a:r>
            <a:endParaRPr lang="en-US" sz="2200" dirty="0" smtClean="0">
              <a:latin typeface="Arial Narrow" pitchFamily="34" charset="0"/>
            </a:endParaRPr>
          </a:p>
          <a:p>
            <a:r>
              <a:rPr lang="en-US" sz="2200" dirty="0" err="1" smtClean="0">
                <a:latin typeface="Arial Narrow" pitchFamily="34" charset="0"/>
              </a:rPr>
              <a:t>edublog</a:t>
            </a:r>
            <a:r>
              <a:rPr lang="en-US" sz="2200" dirty="0" smtClean="0">
                <a:latin typeface="Arial Narrow" pitchFamily="34" charset="0"/>
              </a:rPr>
              <a:t> (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E-Learning-Blog) -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hapësirë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temë</a:t>
            </a:r>
            <a:r>
              <a:rPr lang="en-US" sz="2200" dirty="0" smtClean="0">
                <a:latin typeface="Arial Narrow" pitchFamily="34" charset="0"/>
              </a:rPr>
              <a:t> ka </a:t>
            </a:r>
            <a:r>
              <a:rPr lang="en-US" sz="2200" dirty="0" err="1" smtClean="0">
                <a:latin typeface="Arial Narrow" pitchFamily="34" charset="0"/>
              </a:rPr>
              <a:t>edukimin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arsimimin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kulturën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qytetare</a:t>
            </a:r>
            <a:endParaRPr lang="en-US" sz="22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Arial Narrow" pitchFamily="34" charset="0"/>
              </a:rPr>
              <a:t>blawg</a:t>
            </a:r>
            <a:r>
              <a:rPr lang="en-US" sz="2200" dirty="0" smtClean="0">
                <a:latin typeface="Arial Narrow" pitchFamily="34" charset="0"/>
              </a:rPr>
              <a:t> (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Law blog) - </a:t>
            </a:r>
            <a:r>
              <a:rPr lang="en-US" sz="2200" dirty="0" err="1" smtClean="0">
                <a:latin typeface="Arial Narrow" pitchFamily="34" charset="0"/>
              </a:rPr>
              <a:t>hapësirë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drejtësi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judikatur</a:t>
            </a:r>
            <a:endParaRPr lang="en-US" sz="2200" dirty="0" smtClean="0">
              <a:latin typeface="Arial Narrow" pitchFamily="34" charset="0"/>
            </a:endParaRPr>
          </a:p>
          <a:p>
            <a:r>
              <a:rPr lang="en-US" sz="2200" dirty="0" smtClean="0">
                <a:latin typeface="Arial Narrow" pitchFamily="34" charset="0"/>
              </a:rPr>
              <a:t>comic blog - </a:t>
            </a:r>
            <a:r>
              <a:rPr lang="en-US" sz="2200" dirty="0" err="1" smtClean="0">
                <a:latin typeface="Arial Narrow" pitchFamily="34" charset="0"/>
              </a:rPr>
              <a:t>vizatimeve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komike</a:t>
            </a:r>
            <a:endParaRPr lang="en-US" sz="2200" dirty="0" smtClean="0">
              <a:latin typeface="Arial Narrow" pitchFamily="34" charset="0"/>
            </a:endParaRPr>
          </a:p>
          <a:p>
            <a:r>
              <a:rPr lang="en-US" sz="2200" dirty="0" err="1" smtClean="0">
                <a:latin typeface="Arial Narrow" pitchFamily="34" charset="0"/>
              </a:rPr>
              <a:t>corporet</a:t>
            </a:r>
            <a:r>
              <a:rPr lang="en-US" sz="2200" dirty="0" smtClean="0">
                <a:latin typeface="Arial Narrow" pitchFamily="34" charset="0"/>
              </a:rPr>
              <a:t> blog - </a:t>
            </a:r>
            <a:r>
              <a:rPr lang="en-US" sz="2200" dirty="0" err="1" smtClean="0">
                <a:latin typeface="Arial Narrow" pitchFamily="34" charset="0"/>
              </a:rPr>
              <a:t>ndërmarrjeve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komerciale</a:t>
            </a:r>
            <a:endParaRPr lang="en-US" sz="2200" dirty="0" smtClean="0">
              <a:latin typeface="Arial Narrow" pitchFamily="34" charset="0"/>
            </a:endParaRPr>
          </a:p>
          <a:p>
            <a:r>
              <a:rPr lang="en-US" sz="2200" dirty="0" err="1" smtClean="0">
                <a:latin typeface="Arial Narrow" pitchFamily="34" charset="0"/>
              </a:rPr>
              <a:t>foodblog</a:t>
            </a:r>
            <a:r>
              <a:rPr lang="en-US" sz="2200" dirty="0" smtClean="0">
                <a:latin typeface="Arial Narrow" pitchFamily="34" charset="0"/>
              </a:rPr>
              <a:t> -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ushqim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zierje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receta</a:t>
            </a:r>
            <a:endParaRPr lang="en-US" sz="2200" dirty="0" smtClean="0">
              <a:latin typeface="Arial Narrow" pitchFamily="34" charset="0"/>
            </a:endParaRPr>
          </a:p>
          <a:p>
            <a:r>
              <a:rPr lang="en-US" sz="2200" dirty="0" err="1" smtClean="0">
                <a:latin typeface="Arial Narrow" pitchFamily="34" charset="0"/>
              </a:rPr>
              <a:t>funblog</a:t>
            </a:r>
            <a:r>
              <a:rPr lang="en-US" sz="2200" dirty="0" smtClean="0">
                <a:latin typeface="Arial Narrow" pitchFamily="34" charset="0"/>
              </a:rPr>
              <a:t> - </a:t>
            </a:r>
            <a:r>
              <a:rPr lang="en-US" sz="2200" dirty="0" err="1" smtClean="0">
                <a:latin typeface="Arial Narrow" pitchFamily="34" charset="0"/>
              </a:rPr>
              <a:t>argëtim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etj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  <a:p>
            <a:endParaRPr lang="en-US" sz="2200" dirty="0" smtClean="0">
              <a:latin typeface="Arial Narrow" pitchFamily="34" charset="0"/>
            </a:endParaRPr>
          </a:p>
          <a:p>
            <a:endParaRPr lang="en-US" sz="2200" dirty="0">
              <a:latin typeface="Arial Narrow" pitchFamily="34" charset="0"/>
            </a:endParaRPr>
          </a:p>
        </p:txBody>
      </p:sp>
      <p:pic>
        <p:nvPicPr>
          <p:cNvPr id="2050" name="Picture 2" descr="http://www.calcoastwebdesign.com/examples/gallery4/images/pic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971800"/>
            <a:ext cx="4931895" cy="2819400"/>
          </a:xfrm>
          <a:prstGeom prst="rect">
            <a:avLst/>
          </a:prstGeom>
          <a:noFill/>
        </p:spPr>
      </p:pic>
      <p:pic>
        <p:nvPicPr>
          <p:cNvPr id="2052" name="Picture 4" descr="http://www.purplei.com/graphics/gallery/webdesign/fashionblog.jpg"/>
          <p:cNvPicPr>
            <a:picLocks noChangeAspect="1" noChangeArrowheads="1"/>
          </p:cNvPicPr>
          <p:nvPr/>
        </p:nvPicPr>
        <p:blipFill>
          <a:blip r:embed="rId4"/>
          <a:srcRect r="36048"/>
          <a:stretch>
            <a:fillRect/>
          </a:stretch>
        </p:blipFill>
        <p:spPr bwMode="auto">
          <a:xfrm>
            <a:off x="304800" y="2895600"/>
            <a:ext cx="3505200" cy="3687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Elementet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Arial Narrow" pitchFamily="34" charset="0"/>
              </a:rPr>
              <a:t>Pajiset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elementare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janë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paksa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ngjashme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hapësira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ndryshme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Publikimet</a:t>
            </a:r>
            <a:r>
              <a:rPr lang="en-US" sz="2200" dirty="0" smtClean="0">
                <a:latin typeface="Arial Narrow" pitchFamily="34" charset="0"/>
              </a:rPr>
              <a:t> (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njohura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postime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apo</a:t>
            </a:r>
            <a:r>
              <a:rPr lang="en-US" sz="2200" dirty="0" smtClean="0">
                <a:latin typeface="Arial Narrow" pitchFamily="34" charset="0"/>
              </a:rPr>
              <a:t> post) </a:t>
            </a:r>
            <a:r>
              <a:rPr lang="en-US" sz="2200" dirty="0" err="1" smtClean="0">
                <a:latin typeface="Arial Narrow" pitchFamily="34" charset="0"/>
              </a:rPr>
              <a:t>janë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elementi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bazë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gjitha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shërbimeve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Veti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tjetër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postimet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futen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njëri</a:t>
            </a:r>
            <a:r>
              <a:rPr lang="en-US" sz="2200" dirty="0" smtClean="0">
                <a:latin typeface="Arial Narrow" pitchFamily="34" charset="0"/>
              </a:rPr>
              <a:t> pas </a:t>
            </a:r>
            <a:r>
              <a:rPr lang="en-US" sz="2200" dirty="0" err="1" smtClean="0">
                <a:latin typeface="Arial Narrow" pitchFamily="34" charset="0"/>
              </a:rPr>
              <a:t>tjetrit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radhitura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sipas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kohës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postimit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Kjo</a:t>
            </a:r>
            <a:r>
              <a:rPr lang="en-US" sz="2200" dirty="0" smtClean="0">
                <a:latin typeface="Arial Narrow" pitchFamily="34" charset="0"/>
              </a:rPr>
              <a:t> d.m.th </a:t>
            </a:r>
            <a:r>
              <a:rPr lang="en-US" sz="2200" dirty="0" err="1" smtClean="0">
                <a:latin typeface="Arial Narrow" pitchFamily="34" charset="0"/>
              </a:rPr>
              <a:t>postimet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reja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publikohen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krye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blog-</a:t>
            </a:r>
            <a:r>
              <a:rPr lang="en-US" sz="2200" dirty="0" err="1" smtClean="0">
                <a:latin typeface="Arial Narrow" pitchFamily="34" charset="0"/>
              </a:rPr>
              <a:t>ut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postimet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tjera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futen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nënfleta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tjera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apo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arkiv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Lidhjet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e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postimeve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200" dirty="0" err="1" smtClean="0"/>
              <a:t>Secili</a:t>
            </a:r>
            <a:r>
              <a:rPr lang="en-US" sz="2200" dirty="0" smtClean="0"/>
              <a:t> </a:t>
            </a:r>
            <a:r>
              <a:rPr lang="en-US" sz="2200" dirty="0" err="1" smtClean="0"/>
              <a:t>postim</a:t>
            </a:r>
            <a:r>
              <a:rPr lang="en-US" sz="2200" dirty="0" smtClean="0"/>
              <a:t> </a:t>
            </a:r>
            <a:r>
              <a:rPr lang="en-US" sz="2200" dirty="0" err="1" smtClean="0"/>
              <a:t>mund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thirret</a:t>
            </a:r>
            <a:r>
              <a:rPr lang="en-US" sz="2200" dirty="0" smtClean="0"/>
              <a:t> me </a:t>
            </a:r>
            <a:r>
              <a:rPr lang="en-US" sz="2200" dirty="0" err="1" smtClean="0"/>
              <a:t>një</a:t>
            </a:r>
            <a:r>
              <a:rPr lang="en-US" sz="2200" dirty="0" smtClean="0"/>
              <a:t> </a:t>
            </a:r>
            <a:r>
              <a:rPr lang="en-US" sz="2200" dirty="0" err="1" smtClean="0"/>
              <a:t>adresë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caktuar</a:t>
            </a:r>
            <a:r>
              <a:rPr lang="en-US" sz="2200" dirty="0" smtClean="0"/>
              <a:t> (URL). </a:t>
            </a:r>
            <a:r>
              <a:rPr lang="en-US" sz="2200" dirty="0" err="1" smtClean="0"/>
              <a:t>Çdo</a:t>
            </a:r>
            <a:r>
              <a:rPr lang="en-US" sz="2200" dirty="0" smtClean="0"/>
              <a:t> </a:t>
            </a:r>
            <a:r>
              <a:rPr lang="en-US" sz="2200" dirty="0" err="1" smtClean="0"/>
              <a:t>postim</a:t>
            </a:r>
            <a:r>
              <a:rPr lang="en-US" sz="2200" dirty="0" smtClean="0"/>
              <a:t> ka </a:t>
            </a:r>
            <a:r>
              <a:rPr lang="en-US" sz="2200" dirty="0" err="1" smtClean="0"/>
              <a:t>një</a:t>
            </a:r>
            <a:r>
              <a:rPr lang="en-US" sz="2200" dirty="0" smtClean="0"/>
              <a:t> </a:t>
            </a:r>
            <a:r>
              <a:rPr lang="en-US" sz="2200" dirty="0" err="1" smtClean="0"/>
              <a:t>lidhje</a:t>
            </a:r>
            <a:r>
              <a:rPr lang="en-US" sz="2200" dirty="0" smtClean="0"/>
              <a:t> </a:t>
            </a:r>
            <a:r>
              <a:rPr lang="en-US" sz="2200" dirty="0" err="1" smtClean="0"/>
              <a:t>permanente</a:t>
            </a:r>
            <a:r>
              <a:rPr lang="en-US" sz="2200" dirty="0" smtClean="0"/>
              <a:t> </a:t>
            </a:r>
            <a:r>
              <a:rPr lang="en-US" sz="2200" dirty="0" err="1" smtClean="0"/>
              <a:t>individuale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Komentet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200" dirty="0" err="1" smtClean="0">
                <a:latin typeface="Arial Narrow" pitchFamily="34" charset="0"/>
              </a:rPr>
              <a:t>Shumë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shërbyes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ofrojnë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mundësinë</a:t>
            </a:r>
            <a:r>
              <a:rPr lang="en-US" sz="2200" dirty="0" smtClean="0">
                <a:latin typeface="Arial Narrow" pitchFamily="34" charset="0"/>
              </a:rPr>
              <a:t> 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postime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publikohen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komente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rreth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postimit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Komentimet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tilla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publikohen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postimit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ose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pop-up </a:t>
            </a:r>
            <a:r>
              <a:rPr lang="en-US" sz="2200" dirty="0" err="1" smtClean="0">
                <a:latin typeface="Arial Narrow" pitchFamily="34" charset="0"/>
              </a:rPr>
              <a:t>dritare</a:t>
            </a:r>
            <a:r>
              <a:rPr lang="en-US" sz="2200" dirty="0" smtClean="0">
                <a:latin typeface="Arial Narrow" pitchFamily="34" charset="0"/>
              </a:rPr>
              <a:t>.</a:t>
            </a:r>
            <a:endParaRPr lang="en-US" sz="2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Bartja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e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postimeve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Arial Narrow" pitchFamily="34" charset="0"/>
              </a:rPr>
              <a:t>Nëse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bloger</a:t>
            </a:r>
            <a:r>
              <a:rPr lang="en-US" sz="2200" dirty="0" smtClean="0">
                <a:latin typeface="Arial Narrow" pitchFamily="34" charset="0"/>
              </a:rPr>
              <a:t> A </a:t>
            </a:r>
            <a:r>
              <a:rPr lang="en-US" sz="2200" dirty="0" err="1" smtClean="0">
                <a:latin typeface="Arial Narrow" pitchFamily="34" charset="0"/>
              </a:rPr>
              <a:t>lidhë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postimin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tij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postim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blogeri</a:t>
            </a:r>
            <a:r>
              <a:rPr lang="en-US" sz="2200" dirty="0" smtClean="0">
                <a:latin typeface="Arial Narrow" pitchFamily="34" charset="0"/>
              </a:rPr>
              <a:t> B, </a:t>
            </a:r>
            <a:r>
              <a:rPr lang="en-US" sz="2200" dirty="0" err="1" smtClean="0">
                <a:latin typeface="Arial Narrow" pitchFamily="34" charset="0"/>
              </a:rPr>
              <a:t>atëherë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postim</a:t>
            </a:r>
            <a:r>
              <a:rPr lang="en-US" sz="2200" dirty="0" smtClean="0">
                <a:latin typeface="Arial Narrow" pitchFamily="34" charset="0"/>
              </a:rPr>
              <a:t> do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publikohet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koment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këtë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mënyrë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lexuesi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blogerit</a:t>
            </a:r>
            <a:r>
              <a:rPr lang="en-US" sz="2200" dirty="0" smtClean="0">
                <a:latin typeface="Arial Narrow" pitchFamily="34" charset="0"/>
              </a:rPr>
              <a:t> B e </a:t>
            </a:r>
            <a:r>
              <a:rPr lang="en-US" sz="2200" dirty="0" err="1" smtClean="0">
                <a:latin typeface="Arial Narrow" pitchFamily="34" charset="0"/>
              </a:rPr>
              <a:t>kupto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postimin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lexon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gjendet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postim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tjetër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Ky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funksion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nuk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mbështet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gjitha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programet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instaluara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blog.</a:t>
            </a:r>
          </a:p>
          <a:p>
            <a:pPr>
              <a:buNone/>
            </a:pP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Feed</a:t>
            </a:r>
          </a:p>
          <a:p>
            <a:r>
              <a:rPr lang="en-US" sz="2200" dirty="0" smtClean="0">
                <a:latin typeface="Arial Narrow" pitchFamily="34" charset="0"/>
              </a:rPr>
              <a:t>Feed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funksion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cili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përmbledhë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përmbajtjen</a:t>
            </a:r>
            <a:r>
              <a:rPr lang="en-US" sz="2200" dirty="0" smtClean="0">
                <a:latin typeface="Arial Narrow" pitchFamily="34" charset="0"/>
              </a:rPr>
              <a:t> e Weblog-</a:t>
            </a:r>
            <a:r>
              <a:rPr lang="en-US" sz="2200" dirty="0" err="1" smtClean="0">
                <a:latin typeface="Arial Narrow" pitchFamily="34" charset="0"/>
              </a:rPr>
              <a:t>ut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formë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funksion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tillë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lexuesit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interesuar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mund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abonojnë</a:t>
            </a:r>
            <a:r>
              <a:rPr lang="en-US" sz="2200" dirty="0" smtClean="0">
                <a:latin typeface="Arial Narrow" pitchFamily="34" charset="0"/>
              </a:rPr>
              <a:t> duke </a:t>
            </a:r>
            <a:r>
              <a:rPr lang="en-US" sz="2200" dirty="0" err="1" smtClean="0">
                <a:latin typeface="Arial Narrow" pitchFamily="34" charset="0"/>
              </a:rPr>
              <a:t>shfrytëzuar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program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quajtur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Feedreader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Blogroll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200" dirty="0" err="1" smtClean="0"/>
              <a:t>Blogroll</a:t>
            </a:r>
            <a:r>
              <a:rPr lang="en-US" sz="2200" dirty="0" smtClean="0"/>
              <a:t> </a:t>
            </a:r>
            <a:r>
              <a:rPr lang="en-US" sz="2200" dirty="0" err="1" smtClean="0"/>
              <a:t>është</a:t>
            </a:r>
            <a:r>
              <a:rPr lang="en-US" sz="2200" dirty="0" smtClean="0"/>
              <a:t> </a:t>
            </a:r>
            <a:r>
              <a:rPr lang="en-US" sz="2200" dirty="0" err="1" smtClean="0"/>
              <a:t>një</a:t>
            </a:r>
            <a:r>
              <a:rPr lang="en-US" sz="2200" dirty="0" smtClean="0"/>
              <a:t> </a:t>
            </a:r>
            <a:r>
              <a:rPr lang="en-US" sz="2200" dirty="0" err="1" smtClean="0"/>
              <a:t>përmbledhje</a:t>
            </a:r>
            <a:r>
              <a:rPr lang="en-US" sz="2200" dirty="0" smtClean="0"/>
              <a:t> e </a:t>
            </a:r>
            <a:r>
              <a:rPr lang="en-US" sz="2200" dirty="0" err="1" smtClean="0"/>
              <a:t>nyejve</a:t>
            </a:r>
            <a:r>
              <a:rPr lang="en-US" sz="2200" dirty="0" smtClean="0"/>
              <a:t> me </a:t>
            </a:r>
            <a:r>
              <a:rPr lang="en-US" sz="2200" dirty="0" err="1" smtClean="0"/>
              <a:t>qëllim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informimi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lexuesit</a:t>
            </a:r>
            <a:r>
              <a:rPr lang="en-US" sz="2200" dirty="0" smtClean="0"/>
              <a:t> </a:t>
            </a:r>
            <a:r>
              <a:rPr lang="en-US" sz="2200" dirty="0" err="1" smtClean="0"/>
              <a:t>për</a:t>
            </a:r>
            <a:r>
              <a:rPr lang="en-US" sz="2200" dirty="0" smtClean="0"/>
              <a:t> Weblog-e ë </a:t>
            </a:r>
            <a:r>
              <a:rPr lang="en-US" sz="2200" dirty="0" err="1" smtClean="0"/>
              <a:t>ndryshme</a:t>
            </a:r>
            <a:r>
              <a:rPr lang="en-US" sz="2200" dirty="0" smtClean="0"/>
              <a:t>. </a:t>
            </a:r>
            <a:r>
              <a:rPr lang="en-US" sz="2200" dirty="0" err="1" smtClean="0"/>
              <a:t>Zakonisht</a:t>
            </a:r>
            <a:r>
              <a:rPr lang="en-US" sz="2200" dirty="0" smtClean="0"/>
              <a:t> </a:t>
            </a:r>
            <a:r>
              <a:rPr lang="en-US" sz="2200" dirty="0" err="1" smtClean="0"/>
              <a:t>listat</a:t>
            </a:r>
            <a:r>
              <a:rPr lang="en-US" sz="2200" dirty="0" smtClean="0"/>
              <a:t> e </a:t>
            </a:r>
            <a:r>
              <a:rPr lang="en-US" sz="2200" dirty="0" err="1" smtClean="0"/>
              <a:t>tilla</a:t>
            </a:r>
            <a:r>
              <a:rPr lang="en-US" sz="2200" dirty="0" smtClean="0"/>
              <a:t> </a:t>
            </a:r>
            <a:r>
              <a:rPr lang="en-US" sz="2200" dirty="0" err="1" smtClean="0"/>
              <a:t>paraqiten</a:t>
            </a:r>
            <a:r>
              <a:rPr lang="en-US" sz="2200" dirty="0" smtClean="0"/>
              <a:t> </a:t>
            </a:r>
            <a:r>
              <a:rPr lang="en-US" sz="2200" dirty="0" err="1" smtClean="0"/>
              <a:t>në</a:t>
            </a:r>
            <a:r>
              <a:rPr lang="en-US" sz="2200" dirty="0" smtClean="0"/>
              <a:t> </a:t>
            </a:r>
            <a:r>
              <a:rPr lang="en-US" sz="2200" dirty="0" err="1" smtClean="0"/>
              <a:t>pjesë</a:t>
            </a:r>
            <a:r>
              <a:rPr lang="en-US" sz="2200" dirty="0" smtClean="0"/>
              <a:t> </a:t>
            </a:r>
            <a:r>
              <a:rPr lang="en-US" sz="2200" dirty="0" err="1" smtClean="0"/>
              <a:t>që</a:t>
            </a:r>
            <a:r>
              <a:rPr lang="en-US" sz="2200" dirty="0" smtClean="0"/>
              <a:t> </a:t>
            </a:r>
            <a:r>
              <a:rPr lang="en-US" sz="2200" dirty="0" err="1" smtClean="0"/>
              <a:t>bien</a:t>
            </a:r>
            <a:r>
              <a:rPr lang="en-US" sz="2200" dirty="0" smtClean="0"/>
              <a:t> </a:t>
            </a:r>
            <a:r>
              <a:rPr lang="en-US" sz="2200" dirty="0" err="1" smtClean="0"/>
              <a:t>në</a:t>
            </a:r>
            <a:r>
              <a:rPr lang="en-US" sz="2200" dirty="0" smtClean="0"/>
              <a:t> </a:t>
            </a:r>
            <a:r>
              <a:rPr lang="en-US" sz="2200" dirty="0" err="1" smtClean="0"/>
              <a:t>sy</a:t>
            </a:r>
            <a:r>
              <a:rPr lang="en-US" sz="2200" dirty="0" smtClean="0"/>
              <a:t>.</a:t>
            </a:r>
            <a:endParaRPr lang="en-US" sz="2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Yahoo!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Yahoo! Inc.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korporatë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publike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amerikane</a:t>
            </a:r>
            <a:r>
              <a:rPr lang="en-US" sz="2200" dirty="0" smtClean="0">
                <a:latin typeface="Arial Narrow" pitchFamily="34" charset="0"/>
              </a:rPr>
              <a:t> me </a:t>
            </a:r>
            <a:r>
              <a:rPr lang="en-US" sz="2200" dirty="0" err="1" smtClean="0">
                <a:latin typeface="Arial Narrow" pitchFamily="34" charset="0"/>
              </a:rPr>
              <a:t>seli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 Sunnyvale, California,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 Silicon Valley 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ofron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shërbime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interneti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gjithë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botën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Faqja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shumti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njohur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portalin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faqes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motorin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kërkues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Yahoo! </a:t>
            </a:r>
            <a:r>
              <a:rPr lang="en-US" sz="2200" dirty="0" err="1" smtClean="0">
                <a:latin typeface="Arial Narrow" pitchFamily="34" charset="0"/>
              </a:rPr>
              <a:t>udhëzuesit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shërbimet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postës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elektronike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lajme</a:t>
            </a:r>
            <a:r>
              <a:rPr lang="en-US" sz="2200" dirty="0" smtClean="0">
                <a:latin typeface="Arial Narrow" pitchFamily="34" charset="0"/>
              </a:rPr>
              <a:t>, video </a:t>
            </a:r>
            <a:r>
              <a:rPr lang="en-US" sz="2200" dirty="0" err="1" smtClean="0">
                <a:latin typeface="Arial Narrow" pitchFamily="34" charset="0"/>
              </a:rPr>
              <a:t>etj</a:t>
            </a:r>
            <a:r>
              <a:rPr lang="en-US" sz="2200" dirty="0" smtClean="0">
                <a:latin typeface="Arial Narrow" pitchFamily="34" charset="0"/>
              </a:rPr>
              <a:t>. Yahoo! u </a:t>
            </a:r>
            <a:r>
              <a:rPr lang="en-US" sz="2200" dirty="0" err="1" smtClean="0">
                <a:latin typeface="Arial Narrow" pitchFamily="34" charset="0"/>
              </a:rPr>
              <a:t>themelua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 Jerry Yang 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 David </a:t>
            </a:r>
            <a:r>
              <a:rPr lang="en-US" sz="2200" dirty="0" err="1" smtClean="0">
                <a:latin typeface="Arial Narrow" pitchFamily="34" charset="0"/>
              </a:rPr>
              <a:t>Filo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janar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vitit</a:t>
            </a:r>
            <a:r>
              <a:rPr lang="en-US" sz="2200" dirty="0" smtClean="0">
                <a:latin typeface="Arial Narrow" pitchFamily="34" charset="0"/>
              </a:rPr>
              <a:t> 1994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u </a:t>
            </a:r>
            <a:r>
              <a:rPr lang="en-US" sz="2200" dirty="0" err="1" smtClean="0">
                <a:latin typeface="Arial Narrow" pitchFamily="34" charset="0"/>
              </a:rPr>
              <a:t>inkorporua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 1 mars 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vitit</a:t>
            </a:r>
            <a:r>
              <a:rPr lang="en-US" sz="2200" dirty="0" smtClean="0">
                <a:latin typeface="Arial Narrow" pitchFamily="34" charset="0"/>
              </a:rPr>
              <a:t> 1995.</a:t>
            </a:r>
          </a:p>
          <a:p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 13 </a:t>
            </a:r>
            <a:r>
              <a:rPr lang="en-US" sz="2200" dirty="0" err="1" smtClean="0">
                <a:latin typeface="Arial Narrow" pitchFamily="34" charset="0"/>
              </a:rPr>
              <a:t>janar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vitit</a:t>
            </a:r>
            <a:r>
              <a:rPr lang="en-US" sz="2200" dirty="0" smtClean="0">
                <a:latin typeface="Arial Narrow" pitchFamily="34" charset="0"/>
              </a:rPr>
              <a:t> 2009, Yahoo Inc. </a:t>
            </a:r>
            <a:r>
              <a:rPr lang="en-US" sz="2200" dirty="0" err="1" smtClean="0">
                <a:latin typeface="Arial Narrow" pitchFamily="34" charset="0"/>
              </a:rPr>
              <a:t>zgjodhën</a:t>
            </a:r>
            <a:r>
              <a:rPr lang="en-US" sz="2200" dirty="0" smtClean="0">
                <a:latin typeface="Arial Narrow" pitchFamily="34" charset="0"/>
              </a:rPr>
              <a:t> Carol </a:t>
            </a:r>
            <a:r>
              <a:rPr lang="en-US" sz="2200" dirty="0" err="1" smtClean="0">
                <a:latin typeface="Arial Narrow" pitchFamily="34" charset="0"/>
              </a:rPr>
              <a:t>Bartz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drejtor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mëparshëm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ekzekutiv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 Autodesk,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CEO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tyre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35842" name="Picture 2" descr="http://www.adweek.com/files/imagecache/node-blog/blogs/yahoo-original.jpg"/>
          <p:cNvPicPr>
            <a:picLocks noChangeAspect="1" noChangeArrowheads="1"/>
          </p:cNvPicPr>
          <p:nvPr/>
        </p:nvPicPr>
        <p:blipFill>
          <a:blip r:embed="rId3"/>
          <a:srcRect l="1227" t="21798" r="1840" b="25886"/>
          <a:stretch>
            <a:fillRect/>
          </a:stretch>
        </p:blipFill>
        <p:spPr bwMode="auto">
          <a:xfrm>
            <a:off x="914400" y="5006052"/>
            <a:ext cx="4495800" cy="1365812"/>
          </a:xfrm>
          <a:prstGeom prst="rect">
            <a:avLst/>
          </a:prstGeom>
          <a:noFill/>
        </p:spPr>
      </p:pic>
      <p:pic>
        <p:nvPicPr>
          <p:cNvPr id="35844" name="Picture 4" descr="http://www4.pcmag.com/media/images/307457-yahoo-mail-for-iph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495800"/>
            <a:ext cx="2819400" cy="2071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Chat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Chat-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mënyrë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komunikuari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konsiston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dërgimin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mesazheve</a:t>
            </a:r>
            <a:r>
              <a:rPr lang="en-US" sz="2200" dirty="0" smtClean="0">
                <a:latin typeface="Arial Narrow" pitchFamily="34" charset="0"/>
              </a:rPr>
              <a:t> me </a:t>
            </a:r>
            <a:r>
              <a:rPr lang="en-US" sz="2200" dirty="0" err="1" smtClean="0">
                <a:latin typeface="Arial Narrow" pitchFamily="34" charset="0"/>
              </a:rPr>
              <a:t>tekst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njerëzve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ndodhen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njëjtën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dhomë</a:t>
            </a:r>
            <a:r>
              <a:rPr lang="en-US" sz="2200" dirty="0" smtClean="0">
                <a:latin typeface="Arial Narrow" pitchFamily="34" charset="0"/>
              </a:rPr>
              <a:t> chat-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njëjtën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kohë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Dhomat</a:t>
            </a:r>
            <a:r>
              <a:rPr lang="en-US" sz="2200" dirty="0" smtClean="0">
                <a:latin typeface="Arial Narrow" pitchFamily="34" charset="0"/>
              </a:rPr>
              <a:t> e Chat-it </a:t>
            </a:r>
            <a:r>
              <a:rPr lang="en-US" sz="2200" dirty="0" err="1" smtClean="0">
                <a:latin typeface="Arial Narrow" pitchFamily="34" charset="0"/>
              </a:rPr>
              <a:t>shpesh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ndërtohen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mbi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bazë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interesash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përbashkëta</a:t>
            </a:r>
            <a:r>
              <a:rPr lang="en-US" sz="2200" dirty="0" smtClean="0">
                <a:latin typeface="Arial Narrow" pitchFamily="34" charset="0"/>
              </a:rPr>
              <a:t>.</a:t>
            </a:r>
            <a:endParaRPr lang="en-US" sz="2200" dirty="0">
              <a:latin typeface="Arial Narrow" pitchFamily="34" charset="0"/>
            </a:endParaRPr>
          </a:p>
        </p:txBody>
      </p:sp>
      <p:pic>
        <p:nvPicPr>
          <p:cNvPr id="34818" name="Picture 2" descr="http://www.echatserver.com/images/chatroo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19400"/>
            <a:ext cx="5334000" cy="3807012"/>
          </a:xfrm>
          <a:prstGeom prst="rect">
            <a:avLst/>
          </a:prstGeom>
          <a:noFill/>
        </p:spPr>
      </p:pic>
      <p:pic>
        <p:nvPicPr>
          <p:cNvPr id="34820" name="Picture 4" descr="http://screenshots.en.sftcdn.net/blog/en/2007/03/gadget_rost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352800"/>
            <a:ext cx="2428875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676400"/>
            <a:ext cx="70104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Shfletuesit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Browser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apo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b="1" dirty="0" err="1" smtClean="0">
                <a:latin typeface="Arial Narrow" pitchFamily="34" charset="0"/>
              </a:rPr>
              <a:t>Shfletues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program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kompjuterit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shikimin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faqeve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Internet-it. </a:t>
            </a:r>
            <a:r>
              <a:rPr lang="en-US" sz="2200" dirty="0" err="1" smtClean="0">
                <a:latin typeface="Arial Narrow" pitchFamily="34" charset="0"/>
              </a:rPr>
              <a:t>Përkrah</a:t>
            </a:r>
            <a:r>
              <a:rPr lang="en-US" sz="2200" dirty="0" smtClean="0">
                <a:latin typeface="Arial Narrow" pitchFamily="34" charset="0"/>
              </a:rPr>
              <a:t> HTML </a:t>
            </a:r>
            <a:r>
              <a:rPr lang="en-US" sz="2200" dirty="0" err="1" smtClean="0">
                <a:latin typeface="Arial Narrow" pitchFamily="34" charset="0"/>
              </a:rPr>
              <a:t>shfletuesit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tregojnë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dokumente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ndryshme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 Word.</a:t>
            </a:r>
          </a:p>
          <a:p>
            <a:r>
              <a:rPr lang="en-US" sz="2200" dirty="0" err="1" smtClean="0">
                <a:latin typeface="Arial Narrow" pitchFamily="34" charset="0"/>
              </a:rPr>
              <a:t>Shfletuesi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elektronik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zakonisht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kryen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paku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funksione</a:t>
            </a:r>
            <a:r>
              <a:rPr lang="en-US" sz="2200" dirty="0" smtClean="0">
                <a:latin typeface="Arial Narrow" pitchFamily="34" charset="0"/>
              </a:rPr>
              <a:t> : </a:t>
            </a:r>
            <a:r>
              <a:rPr lang="en-US" sz="2200" dirty="0" err="1" smtClean="0">
                <a:latin typeface="Arial Narrow" pitchFamily="34" charset="0"/>
              </a:rPr>
              <a:t>shfletimin</a:t>
            </a:r>
            <a:r>
              <a:rPr lang="en-US" sz="2200" dirty="0" smtClean="0">
                <a:latin typeface="Arial Narrow" pitchFamily="34" charset="0"/>
              </a:rPr>
              <a:t> (</a:t>
            </a:r>
            <a:r>
              <a:rPr lang="en-US" sz="2200" dirty="0" err="1" smtClean="0">
                <a:latin typeface="Arial Narrow" pitchFamily="34" charset="0"/>
              </a:rPr>
              <a:t>gjurmimin</a:t>
            </a:r>
            <a:r>
              <a:rPr lang="en-US" sz="2200" dirty="0" smtClean="0">
                <a:latin typeface="Arial Narrow" pitchFamily="34" charset="0"/>
              </a:rPr>
              <a:t>)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interpretimin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fletëve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gjetura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internet.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praktikë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këto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programe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kanë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komponent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tjera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ju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mundësojnë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kryerjen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shumë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funksioneve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p. sh. : </a:t>
            </a:r>
            <a:r>
              <a:rPr lang="en-US" sz="2200" dirty="0" err="1" smtClean="0">
                <a:latin typeface="Arial Narrow" pitchFamily="34" charset="0"/>
              </a:rPr>
              <a:t>bllokimin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fletëve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padëshiruara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etj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  <a:p>
            <a:endParaRPr lang="en-US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905000"/>
            <a:ext cx="70104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Microsoft Word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Microsoft Word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ose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b="1" dirty="0" smtClean="0">
                <a:latin typeface="Arial Narrow" pitchFamily="34" charset="0"/>
              </a:rPr>
              <a:t>Microsoft Office Word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program </a:t>
            </a:r>
            <a:r>
              <a:rPr lang="en-US" sz="2200" dirty="0" err="1" smtClean="0">
                <a:latin typeface="Arial Narrow" pitchFamily="34" charset="0"/>
              </a:rPr>
              <a:t>kompjuterik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zhvilluar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 Microsoft.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herë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parë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ky</a:t>
            </a:r>
            <a:r>
              <a:rPr lang="en-US" sz="2200" dirty="0" smtClean="0">
                <a:latin typeface="Arial Narrow" pitchFamily="34" charset="0"/>
              </a:rPr>
              <a:t> program u </a:t>
            </a:r>
            <a:r>
              <a:rPr lang="en-US" sz="2200" dirty="0" err="1" smtClean="0">
                <a:latin typeface="Arial Narrow" pitchFamily="34" charset="0"/>
              </a:rPr>
              <a:t>paraqit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viti</a:t>
            </a:r>
            <a:r>
              <a:rPr lang="en-US" sz="2200" dirty="0" smtClean="0">
                <a:latin typeface="Arial Narrow" pitchFamily="34" charset="0"/>
              </a:rPr>
              <a:t> 1983 me </a:t>
            </a:r>
            <a:r>
              <a:rPr lang="en-US" sz="2200" dirty="0" err="1" smtClean="0">
                <a:latin typeface="Arial Narrow" pitchFamily="34" charset="0"/>
              </a:rPr>
              <a:t>emrin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b="1" dirty="0" smtClean="0">
                <a:latin typeface="Arial Narrow" pitchFamily="34" charset="0"/>
              </a:rPr>
              <a:t>Multi-Tool Word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sistemin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Xenix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Versionet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pasuese</a:t>
            </a:r>
            <a:r>
              <a:rPr lang="en-US" sz="2200" dirty="0" smtClean="0">
                <a:latin typeface="Arial Narrow" pitchFamily="34" charset="0"/>
              </a:rPr>
              <a:t> u </a:t>
            </a:r>
            <a:r>
              <a:rPr lang="en-US" sz="2200" dirty="0" err="1" smtClean="0">
                <a:latin typeface="Arial Narrow" pitchFamily="34" charset="0"/>
              </a:rPr>
              <a:t>shkruan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disa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platforma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ndryshme</a:t>
            </a:r>
            <a:r>
              <a:rPr lang="en-US" sz="2200" dirty="0" smtClean="0">
                <a:latin typeface="Arial Narrow" pitchFamily="34" charset="0"/>
              </a:rPr>
              <a:t> duke </a:t>
            </a:r>
            <a:r>
              <a:rPr lang="en-US" sz="2200" dirty="0" err="1" smtClean="0">
                <a:latin typeface="Arial Narrow" pitchFamily="34" charset="0"/>
              </a:rPr>
              <a:t>përfshirë</a:t>
            </a:r>
            <a:r>
              <a:rPr lang="en-US" sz="2200" dirty="0" smtClean="0">
                <a:latin typeface="Arial Narrow" pitchFamily="34" charset="0"/>
              </a:rPr>
              <a:t> DOS-in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 IBM PC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vitin</a:t>
            </a:r>
            <a:r>
              <a:rPr lang="en-US" sz="2200" dirty="0" smtClean="0">
                <a:latin typeface="Arial Narrow" pitchFamily="34" charset="0"/>
              </a:rPr>
              <a:t> 1983, Apple Macintosh 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vitin</a:t>
            </a:r>
            <a:r>
              <a:rPr lang="en-US" sz="2200" dirty="0" smtClean="0">
                <a:latin typeface="Arial Narrow" pitchFamily="34" charset="0"/>
              </a:rPr>
              <a:t> 1984, SCO UNIX,OS/2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 Microsoft Windows 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vitin</a:t>
            </a:r>
            <a:r>
              <a:rPr lang="en-US" sz="2200" dirty="0" smtClean="0">
                <a:latin typeface="Arial Narrow" pitchFamily="34" charset="0"/>
              </a:rPr>
              <a:t> 1989. U </a:t>
            </a:r>
            <a:r>
              <a:rPr lang="en-US" sz="2200" dirty="0" err="1" smtClean="0">
                <a:latin typeface="Arial Narrow" pitchFamily="34" charset="0"/>
              </a:rPr>
              <a:t>bë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pjesë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paketës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së</a:t>
            </a:r>
            <a:r>
              <a:rPr lang="en-US" sz="2200" dirty="0" smtClean="0">
                <a:latin typeface="Arial Narrow" pitchFamily="34" charset="0"/>
              </a:rPr>
              <a:t> Microsoft Office 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cilën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njihet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 Microsoft Office Word </a:t>
            </a:r>
            <a:r>
              <a:rPr lang="en-US" sz="2200" dirty="0" err="1" smtClean="0">
                <a:latin typeface="Arial Narrow" pitchFamily="34" charset="0"/>
              </a:rPr>
              <a:t>gjithashtu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akoma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distributohet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program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vete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zhvilluar</a:t>
            </a:r>
            <a:r>
              <a:rPr lang="en-US" sz="2200" dirty="0" smtClean="0">
                <a:latin typeface="Arial Narrow" pitchFamily="34" charset="0"/>
              </a:rPr>
              <a:t> me Microsoft Works.</a:t>
            </a:r>
          </a:p>
          <a:p>
            <a:endParaRPr lang="en-US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752600"/>
            <a:ext cx="70104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Google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Google Inc.</a:t>
            </a:r>
            <a:r>
              <a:rPr lang="en-US" sz="2200" dirty="0" smtClean="0">
                <a:latin typeface="Arial Narrow" pitchFamily="34" charset="0"/>
              </a:rPr>
              <a:t>, </a:t>
            </a:r>
            <a:r>
              <a:rPr lang="en-US" sz="2200" i="1" dirty="0" smtClean="0">
                <a:latin typeface="Arial Narrow" pitchFamily="34" charset="0"/>
              </a:rPr>
              <a:t>(Google.com)</a:t>
            </a:r>
            <a:r>
              <a:rPr lang="en-US" sz="2200" dirty="0" smtClean="0">
                <a:latin typeface="Arial Narrow" pitchFamily="34" charset="0"/>
              </a:rPr>
              <a:t> u </a:t>
            </a:r>
            <a:r>
              <a:rPr lang="en-US" sz="2200" dirty="0" err="1" smtClean="0">
                <a:latin typeface="Arial Narrow" pitchFamily="34" charset="0"/>
              </a:rPr>
              <a:t>themelua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vitin</a:t>
            </a:r>
            <a:r>
              <a:rPr lang="en-US" sz="2200" dirty="0" smtClean="0">
                <a:latin typeface="Arial Narrow" pitchFamily="34" charset="0"/>
              </a:rPr>
              <a:t> 1998 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 Larry Page 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 Sergey </a:t>
            </a:r>
            <a:r>
              <a:rPr lang="en-US" sz="2200" dirty="0" err="1" smtClean="0">
                <a:latin typeface="Arial Narrow" pitchFamily="34" charset="0"/>
              </a:rPr>
              <a:t>Brin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cilët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zhvilluan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pjesën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programore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motorit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tanishëm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kërkimit</a:t>
            </a:r>
            <a:r>
              <a:rPr lang="en-US" sz="2200" dirty="0" smtClean="0">
                <a:latin typeface="Arial Narrow" pitchFamily="34" charset="0"/>
              </a:rPr>
              <a:t> Google.</a:t>
            </a:r>
          </a:p>
          <a:p>
            <a:r>
              <a:rPr lang="en-US" sz="2200" dirty="0" smtClean="0">
                <a:latin typeface="Arial Narrow" pitchFamily="34" charset="0"/>
              </a:rPr>
              <a:t>Pas </a:t>
            </a:r>
            <a:r>
              <a:rPr lang="en-US" sz="2200" dirty="0" err="1" smtClean="0">
                <a:latin typeface="Arial Narrow" pitchFamily="34" charset="0"/>
              </a:rPr>
              <a:t>suksesit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madh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arritur</a:t>
            </a:r>
            <a:r>
              <a:rPr lang="en-US" sz="2200" dirty="0" smtClean="0">
                <a:latin typeface="Arial Narrow" pitchFamily="34" charset="0"/>
              </a:rPr>
              <a:t> me </a:t>
            </a:r>
            <a:r>
              <a:rPr lang="en-US" sz="2200" dirty="0" err="1" smtClean="0">
                <a:latin typeface="Arial Narrow" pitchFamily="34" charset="0"/>
              </a:rPr>
              <a:t>motorin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kërkimit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kjo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korporatë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bëri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globalizimin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gjuhësor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programit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vet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filloi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ofrimin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shumë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shërbimeve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tjera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brenda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aktivitetit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kryesor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dmth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ofrimin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mundësisë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gjetjen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shpejtë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informacioneve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  <a:p>
            <a:r>
              <a:rPr lang="en-US" sz="2200" dirty="0" err="1" smtClean="0">
                <a:latin typeface="Arial Narrow" pitchFamily="34" charset="0"/>
              </a:rPr>
              <a:t>Kjo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korporatë</a:t>
            </a:r>
            <a:r>
              <a:rPr lang="en-US" sz="2200" dirty="0" smtClean="0">
                <a:latin typeface="Arial Narrow" pitchFamily="34" charset="0"/>
              </a:rPr>
              <a:t> ka </a:t>
            </a:r>
            <a:r>
              <a:rPr lang="en-US" sz="2200" dirty="0" err="1" smtClean="0">
                <a:latin typeface="Arial Narrow" pitchFamily="34" charset="0"/>
              </a:rPr>
              <a:t>përdorur</a:t>
            </a:r>
            <a:r>
              <a:rPr lang="en-US" sz="2200" dirty="0" smtClean="0">
                <a:latin typeface="Arial Narrow" pitchFamily="34" charset="0"/>
              </a:rPr>
              <a:t> me </a:t>
            </a:r>
            <a:r>
              <a:rPr lang="en-US" sz="2200" dirty="0" err="1" smtClean="0">
                <a:latin typeface="Arial Narrow" pitchFamily="34" charset="0"/>
              </a:rPr>
              <a:t>shumë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sukses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elementet</a:t>
            </a:r>
            <a:r>
              <a:rPr lang="en-US" sz="2200" dirty="0" smtClean="0">
                <a:latin typeface="Arial Narrow" pitchFamily="34" charset="0"/>
              </a:rPr>
              <a:t> e marketing </a:t>
            </a:r>
            <a:r>
              <a:rPr lang="en-US" sz="2200" dirty="0" err="1" smtClean="0">
                <a:latin typeface="Arial Narrow" pitchFamily="34" charset="0"/>
              </a:rPr>
              <a:t>miksit</a:t>
            </a:r>
            <a:r>
              <a:rPr lang="en-US" sz="2200" dirty="0" smtClean="0">
                <a:latin typeface="Arial Narrow" pitchFamily="34" charset="0"/>
              </a:rPr>
              <a:t> duke u </a:t>
            </a:r>
            <a:r>
              <a:rPr lang="en-US" sz="2200" dirty="0" err="1" smtClean="0">
                <a:latin typeface="Arial Narrow" pitchFamily="34" charset="0"/>
              </a:rPr>
              <a:t>bërë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kështu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konkurente</a:t>
            </a:r>
            <a:r>
              <a:rPr lang="en-US" sz="2200" dirty="0" smtClean="0">
                <a:latin typeface="Arial Narrow" pitchFamily="34" charset="0"/>
              </a:rPr>
              <a:t> e Microsoft Inc.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cili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kohë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gjatë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konsiderohej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pathyeshëm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  <a:p>
            <a:endParaRPr lang="en-US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Ç'është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Interneti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?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latin typeface="Arial Narrow" pitchFamily="34" charset="0"/>
              </a:rPr>
              <a:t>Interneti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sht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definicion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rrjeti</a:t>
            </a:r>
            <a:r>
              <a:rPr lang="en-US" sz="2200" dirty="0" smtClean="0">
                <a:latin typeface="Arial Narrow" pitchFamily="34" charset="0"/>
              </a:rPr>
              <a:t> global </a:t>
            </a:r>
            <a:r>
              <a:rPr lang="en-US" sz="2200" dirty="0" err="1" smtClean="0">
                <a:latin typeface="Arial Narrow" pitchFamily="34" charset="0"/>
              </a:rPr>
              <a:t>q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rb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het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shum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lidhura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mes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vete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Q</a:t>
            </a:r>
            <a:r>
              <a:rPr lang="en-US" sz="2200" dirty="0" err="1" smtClean="0">
                <a:ln w="11430"/>
                <a:latin typeface="Arial Narrow" pitchFamily="34" charset="0"/>
              </a:rPr>
              <a:t>ës</a:t>
            </a:r>
            <a:r>
              <a:rPr lang="en-US" sz="2200" dirty="0" err="1" smtClean="0">
                <a:latin typeface="Arial Narrow" pitchFamily="34" charset="0"/>
              </a:rPr>
              <a:t>htja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unike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Internetit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sht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se </a:t>
            </a:r>
            <a:r>
              <a:rPr lang="en-US" sz="2200" dirty="0" err="1" smtClean="0">
                <a:latin typeface="Arial Narrow" pitchFamily="34" charset="0"/>
              </a:rPr>
              <a:t>mund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keni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qasje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aq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shume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informata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permjet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tij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Sipas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nevoj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ju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mund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rkoni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gjeni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lloj-lloj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informatash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tema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</a:t>
            </a:r>
            <a:r>
              <a:rPr lang="en-US" sz="2200" dirty="0" err="1" smtClean="0">
                <a:ln w="11430"/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ndryshme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t'i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ruani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ato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ose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t'i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shtypni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  <a:p>
            <a:r>
              <a:rPr lang="en-US" sz="2200" dirty="0" smtClean="0">
                <a:latin typeface="Arial Narrow" pitchFamily="34" charset="0"/>
              </a:rPr>
              <a:t>Me </a:t>
            </a:r>
            <a:r>
              <a:rPr lang="en-US" sz="2200" dirty="0" err="1" smtClean="0">
                <a:latin typeface="Arial Narrow" pitchFamily="34" charset="0"/>
              </a:rPr>
              <a:t>fjalë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tjera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interneti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rrjeteve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përmban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miliona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pjesëza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vogla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rrjetesh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rajonale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akademike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biznesit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qeveritare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cilat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vetvete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përmbajnë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informata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shërbime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ndryshme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siç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janë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posta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elektronike</a:t>
            </a:r>
            <a:r>
              <a:rPr lang="en-US" sz="2200" dirty="0" smtClean="0">
                <a:latin typeface="Arial Narrow" pitchFamily="34" charset="0"/>
              </a:rPr>
              <a:t>, format e </a:t>
            </a:r>
            <a:r>
              <a:rPr lang="en-US" sz="2200" dirty="0" err="1" smtClean="0">
                <a:latin typeface="Arial Narrow" pitchFamily="34" charset="0"/>
              </a:rPr>
              <a:t>kontaktit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transferuesit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skedave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dokumentet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tjera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gjithë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bota</a:t>
            </a:r>
            <a:r>
              <a:rPr lang="en-US" sz="2200" dirty="0" smtClean="0">
                <a:latin typeface="Arial Narrow" pitchFamily="34" charset="0"/>
              </a:rPr>
              <a:t>.</a:t>
            </a:r>
            <a:endParaRPr lang="en-US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894" name="Picture 6" descr="http://softwaregeneration.org/wp-content/uploads/2012/12/automatic-google-searc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57200"/>
            <a:ext cx="7391400" cy="591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676400"/>
            <a:ext cx="70104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Veglat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5" descr="Sear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33800"/>
            <a:ext cx="304800" cy="304800"/>
          </a:xfrm>
          <a:prstGeom prst="rect">
            <a:avLst/>
          </a:prstGeom>
          <a:noFill/>
        </p:spPr>
      </p:pic>
      <p:pic>
        <p:nvPicPr>
          <p:cNvPr id="9" name="Picture 6" descr="B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828800"/>
            <a:ext cx="304800" cy="304800"/>
          </a:xfrm>
          <a:prstGeom prst="rect">
            <a:avLst/>
          </a:prstGeom>
          <a:noFill/>
        </p:spPr>
      </p:pic>
      <p:pic>
        <p:nvPicPr>
          <p:cNvPr id="10" name="Picture 7" descr="Forwa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286000"/>
            <a:ext cx="304800" cy="304800"/>
          </a:xfrm>
          <a:prstGeom prst="rect">
            <a:avLst/>
          </a:prstGeom>
          <a:noFill/>
        </p:spPr>
      </p:pic>
      <p:pic>
        <p:nvPicPr>
          <p:cNvPr id="11" name="Picture 8" descr="Prin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562600"/>
            <a:ext cx="304800" cy="304800"/>
          </a:xfrm>
          <a:prstGeom prst="rect">
            <a:avLst/>
          </a:prstGeom>
          <a:noFill/>
        </p:spPr>
      </p:pic>
      <p:pic>
        <p:nvPicPr>
          <p:cNvPr id="12" name="Picture 9" descr="Refres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3200400"/>
            <a:ext cx="304800" cy="304800"/>
          </a:xfrm>
          <a:prstGeom prst="rect">
            <a:avLst/>
          </a:prstGeom>
          <a:noFill/>
        </p:spPr>
      </p:pic>
      <p:pic>
        <p:nvPicPr>
          <p:cNvPr id="13" name="Picture 10" descr="Err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743200"/>
            <a:ext cx="304800" cy="304800"/>
          </a:xfrm>
          <a:prstGeom prst="rect">
            <a:avLst/>
          </a:prstGeom>
          <a:noFill/>
        </p:spPr>
      </p:pic>
      <p:pic>
        <p:nvPicPr>
          <p:cNvPr id="14" name="Picture 12" descr="untitle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4114800"/>
            <a:ext cx="439738" cy="1371600"/>
          </a:xfrm>
          <a:prstGeom prst="rect">
            <a:avLst/>
          </a:prstGeom>
          <a:noFill/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600200" y="1752600"/>
            <a:ext cx="6858000" cy="464742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b="1" dirty="0" err="1">
                <a:latin typeface="Arial Narrow" pitchFamily="34" charset="0"/>
              </a:rPr>
              <a:t>Vegla</a:t>
            </a:r>
            <a:r>
              <a:rPr lang="en-US" sz="1600" b="1" dirty="0">
                <a:latin typeface="Arial Narrow" pitchFamily="34" charset="0"/>
              </a:rPr>
              <a:t> back per </a:t>
            </a:r>
            <a:r>
              <a:rPr lang="en-US" sz="1600" b="1" dirty="0" err="1">
                <a:latin typeface="Arial Narrow" pitchFamily="34" charset="0"/>
              </a:rPr>
              <a:t>kthimin</a:t>
            </a:r>
            <a:r>
              <a:rPr lang="en-US" sz="1600" b="1" dirty="0">
                <a:latin typeface="Arial Narrow" pitchFamily="34" charset="0"/>
              </a:rPr>
              <a:t> e </a:t>
            </a:r>
            <a:r>
              <a:rPr lang="en-US" sz="1600" b="1" dirty="0" err="1">
                <a:latin typeface="Arial Narrow" pitchFamily="34" charset="0"/>
              </a:rPr>
              <a:t>faqeve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hapjes</a:t>
            </a:r>
            <a:r>
              <a:rPr lang="en-US" sz="1600" b="1" dirty="0">
                <a:latin typeface="Arial Narrow" pitchFamily="34" charset="0"/>
              </a:rPr>
              <a:t> me </a:t>
            </a:r>
            <a:r>
              <a:rPr lang="en-US" sz="1600" b="1" dirty="0" smtClean="0">
                <a:latin typeface="Arial Narrow" pitchFamily="34" charset="0"/>
              </a:rPr>
              <a:t>pare.</a:t>
            </a:r>
            <a:endParaRPr lang="en-US" sz="1600" b="1" dirty="0">
              <a:latin typeface="Arial Narrow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b="1" dirty="0" err="1">
                <a:latin typeface="Arial Narrow" pitchFamily="34" charset="0"/>
              </a:rPr>
              <a:t>Vegla</a:t>
            </a:r>
            <a:r>
              <a:rPr lang="en-US" sz="1600" b="1" dirty="0">
                <a:latin typeface="Arial Narrow" pitchFamily="34" charset="0"/>
              </a:rPr>
              <a:t> forward per </a:t>
            </a:r>
            <a:r>
              <a:rPr lang="en-US" sz="1600" b="1" dirty="0" err="1">
                <a:latin typeface="Arial Narrow" pitchFamily="34" charset="0"/>
              </a:rPr>
              <a:t>shikimin</a:t>
            </a:r>
            <a:r>
              <a:rPr lang="en-US" sz="1600" b="1" dirty="0">
                <a:latin typeface="Arial Narrow" pitchFamily="34" charset="0"/>
              </a:rPr>
              <a:t> e </a:t>
            </a:r>
            <a:r>
              <a:rPr lang="en-US" sz="1600" b="1" dirty="0" err="1">
                <a:latin typeface="Arial Narrow" pitchFamily="34" charset="0"/>
              </a:rPr>
              <a:t>faqeve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mepastajme</a:t>
            </a:r>
            <a:r>
              <a:rPr lang="en-US" sz="1600" b="1" dirty="0">
                <a:latin typeface="Arial Narrow" pitchFamily="34" charset="0"/>
              </a:rPr>
              <a:t>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b="1" dirty="0" err="1">
                <a:latin typeface="Arial Narrow" pitchFamily="34" charset="0"/>
              </a:rPr>
              <a:t>Vegla</a:t>
            </a:r>
            <a:r>
              <a:rPr lang="en-US" sz="1600" b="1" dirty="0">
                <a:latin typeface="Arial Narrow" pitchFamily="34" charset="0"/>
              </a:rPr>
              <a:t> stop per </a:t>
            </a:r>
            <a:r>
              <a:rPr lang="en-US" sz="1600" b="1" dirty="0" err="1">
                <a:latin typeface="Arial Narrow" pitchFamily="34" charset="0"/>
              </a:rPr>
              <a:t>ndalimin</a:t>
            </a:r>
            <a:r>
              <a:rPr lang="en-US" sz="1600" b="1" dirty="0">
                <a:latin typeface="Arial Narrow" pitchFamily="34" charset="0"/>
              </a:rPr>
              <a:t> e </a:t>
            </a:r>
            <a:r>
              <a:rPr lang="en-US" sz="1600" b="1" dirty="0" err="1">
                <a:latin typeface="Arial Narrow" pitchFamily="34" charset="0"/>
              </a:rPr>
              <a:t>procesit,I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cili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eshte</a:t>
            </a:r>
            <a:r>
              <a:rPr lang="en-US" sz="1600" b="1" dirty="0">
                <a:latin typeface="Arial Narrow" pitchFamily="34" charset="0"/>
              </a:rPr>
              <a:t> ne </a:t>
            </a:r>
            <a:r>
              <a:rPr lang="en-US" sz="1600" b="1" dirty="0" err="1">
                <a:latin typeface="Arial Narrow" pitchFamily="34" charset="0"/>
              </a:rPr>
              <a:t>rrjedhë</a:t>
            </a:r>
            <a:r>
              <a:rPr lang="en-US" sz="1600" b="1" dirty="0">
                <a:latin typeface="Arial Narrow" pitchFamily="34" charset="0"/>
              </a:rPr>
              <a:t>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b="1" dirty="0" err="1">
                <a:latin typeface="Arial Narrow" pitchFamily="34" charset="0"/>
              </a:rPr>
              <a:t>Vegla</a:t>
            </a:r>
            <a:r>
              <a:rPr lang="en-US" sz="1600" b="1" dirty="0">
                <a:latin typeface="Arial Narrow" pitchFamily="34" charset="0"/>
              </a:rPr>
              <a:t> refresh per </a:t>
            </a:r>
            <a:r>
              <a:rPr lang="en-US" sz="1600" b="1" dirty="0" err="1">
                <a:latin typeface="Arial Narrow" pitchFamily="34" charset="0"/>
              </a:rPr>
              <a:t>rifreskimin</a:t>
            </a:r>
            <a:r>
              <a:rPr lang="en-US" sz="1600" b="1" dirty="0">
                <a:latin typeface="Arial Narrow" pitchFamily="34" charset="0"/>
              </a:rPr>
              <a:t> e </a:t>
            </a:r>
            <a:r>
              <a:rPr lang="en-US" sz="1600" b="1" dirty="0" err="1">
                <a:latin typeface="Arial Narrow" pitchFamily="34" charset="0"/>
              </a:rPr>
              <a:t>veprimit</a:t>
            </a:r>
            <a:r>
              <a:rPr lang="en-US" sz="1600" b="1" dirty="0">
                <a:latin typeface="Arial Narrow" pitchFamily="34" charset="0"/>
              </a:rPr>
              <a:t> I </a:t>
            </a:r>
            <a:r>
              <a:rPr lang="en-US" sz="1600" b="1" dirty="0" err="1">
                <a:latin typeface="Arial Narrow" pitchFamily="34" charset="0"/>
              </a:rPr>
              <a:t>cili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eshte</a:t>
            </a:r>
            <a:r>
              <a:rPr lang="en-US" sz="1600" b="1" dirty="0">
                <a:latin typeface="Arial Narrow" pitchFamily="34" charset="0"/>
              </a:rPr>
              <a:t> ne </a:t>
            </a:r>
            <a:r>
              <a:rPr lang="en-US" sz="1600" b="1" dirty="0" err="1">
                <a:latin typeface="Arial Narrow" pitchFamily="34" charset="0"/>
              </a:rPr>
              <a:t>rjedhë</a:t>
            </a:r>
            <a:r>
              <a:rPr lang="en-US" sz="1600" b="1" dirty="0">
                <a:latin typeface="Arial Narrow" pitchFamily="34" charset="0"/>
              </a:rPr>
              <a:t>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b="1" dirty="0" err="1">
                <a:latin typeface="Arial Narrow" pitchFamily="34" charset="0"/>
              </a:rPr>
              <a:t>Vegla</a:t>
            </a:r>
            <a:r>
              <a:rPr lang="en-US" sz="1600" b="1" dirty="0">
                <a:latin typeface="Arial Narrow" pitchFamily="34" charset="0"/>
              </a:rPr>
              <a:t> Search per </a:t>
            </a:r>
            <a:r>
              <a:rPr lang="en-US" sz="1600" b="1" dirty="0" err="1">
                <a:latin typeface="Arial Narrow" pitchFamily="34" charset="0"/>
              </a:rPr>
              <a:t>kerkimin</a:t>
            </a:r>
            <a:r>
              <a:rPr lang="en-US" sz="1600" b="1" dirty="0">
                <a:latin typeface="Arial Narrow" pitchFamily="34" charset="0"/>
              </a:rPr>
              <a:t> e </a:t>
            </a:r>
            <a:r>
              <a:rPr lang="en-US" sz="1600" b="1" dirty="0" err="1">
                <a:latin typeface="Arial Narrow" pitchFamily="34" charset="0"/>
              </a:rPr>
              <a:t>ndonje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objekti</a:t>
            </a:r>
            <a:r>
              <a:rPr lang="en-US" sz="1600" b="1" dirty="0">
                <a:latin typeface="Arial Narrow" pitchFamily="34" charset="0"/>
              </a:rPr>
              <a:t> ne internet 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b="1" dirty="0" err="1">
                <a:latin typeface="Arial Narrow" pitchFamily="34" charset="0"/>
              </a:rPr>
              <a:t>Vegla</a:t>
            </a:r>
            <a:r>
              <a:rPr lang="en-US" sz="1600" b="1" dirty="0">
                <a:latin typeface="Arial Narrow" pitchFamily="34" charset="0"/>
              </a:rPr>
              <a:t> Home per </a:t>
            </a:r>
            <a:r>
              <a:rPr lang="en-US" sz="1600" b="1" dirty="0" err="1">
                <a:latin typeface="Arial Narrow" pitchFamily="34" charset="0"/>
              </a:rPr>
              <a:t>kthim</a:t>
            </a:r>
            <a:r>
              <a:rPr lang="en-US" sz="1600" b="1" dirty="0">
                <a:latin typeface="Arial Narrow" pitchFamily="34" charset="0"/>
              </a:rPr>
              <a:t> ne </a:t>
            </a:r>
            <a:r>
              <a:rPr lang="en-US" sz="1600" b="1" dirty="0" err="1">
                <a:latin typeface="Arial Narrow" pitchFamily="34" charset="0"/>
              </a:rPr>
              <a:t>faqen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nga</a:t>
            </a:r>
            <a:r>
              <a:rPr lang="en-US" sz="1600" b="1" dirty="0">
                <a:latin typeface="Arial Narrow" pitchFamily="34" charset="0"/>
              </a:rPr>
              <a:t> e </a:t>
            </a:r>
            <a:r>
              <a:rPr lang="en-US" sz="1600" b="1" dirty="0" err="1">
                <a:latin typeface="Arial Narrow" pitchFamily="34" charset="0"/>
              </a:rPr>
              <a:t>cila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jemi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nisur</a:t>
            </a:r>
            <a:r>
              <a:rPr lang="en-US" sz="1600" b="1" dirty="0">
                <a:latin typeface="Arial Narrow" pitchFamily="34" charset="0"/>
              </a:rPr>
              <a:t>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b="1" dirty="0" err="1">
                <a:latin typeface="Arial Narrow" pitchFamily="34" charset="0"/>
              </a:rPr>
              <a:t>Vegla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Favorities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pershfaqjen</a:t>
            </a:r>
            <a:r>
              <a:rPr lang="en-US" sz="1600" b="1" dirty="0">
                <a:latin typeface="Arial Narrow" pitchFamily="34" charset="0"/>
              </a:rPr>
              <a:t> e </a:t>
            </a:r>
            <a:r>
              <a:rPr lang="en-US" sz="1600" b="1" dirty="0" err="1">
                <a:latin typeface="Arial Narrow" pitchFamily="34" charset="0"/>
              </a:rPr>
              <a:t>pamjeve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regjistruar</a:t>
            </a:r>
            <a:r>
              <a:rPr lang="en-US" sz="1600" b="1" dirty="0">
                <a:latin typeface="Arial Narrow" pitchFamily="34" charset="0"/>
              </a:rPr>
              <a:t> me par </a:t>
            </a:r>
            <a:r>
              <a:rPr lang="en-US" sz="1600" b="1" dirty="0" err="1">
                <a:latin typeface="Arial Narrow" pitchFamily="34" charset="0"/>
              </a:rPr>
              <a:t>si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favorizuara</a:t>
            </a:r>
            <a:r>
              <a:rPr lang="en-US" sz="1600" b="1" dirty="0">
                <a:latin typeface="Arial Narrow" pitchFamily="34" charset="0"/>
              </a:rPr>
              <a:t>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b="1" dirty="0" err="1">
                <a:latin typeface="Arial Narrow" pitchFamily="34" charset="0"/>
              </a:rPr>
              <a:t>Vegla</a:t>
            </a:r>
            <a:r>
              <a:rPr lang="en-US" sz="1600" b="1" dirty="0">
                <a:latin typeface="Arial Narrow" pitchFamily="34" charset="0"/>
              </a:rPr>
              <a:t> Mail per </a:t>
            </a:r>
            <a:r>
              <a:rPr lang="en-US" sz="1600" b="1" dirty="0" err="1">
                <a:latin typeface="Arial Narrow" pitchFamily="34" charset="0"/>
              </a:rPr>
              <a:t>vendosjen</a:t>
            </a:r>
            <a:r>
              <a:rPr lang="en-US" sz="1600" b="1" dirty="0">
                <a:latin typeface="Arial Narrow" pitchFamily="34" charset="0"/>
              </a:rPr>
              <a:t> e </a:t>
            </a:r>
            <a:r>
              <a:rPr lang="en-US" sz="1600" b="1" dirty="0" err="1">
                <a:latin typeface="Arial Narrow" pitchFamily="34" charset="0"/>
              </a:rPr>
              <a:t>dritares</a:t>
            </a:r>
            <a:r>
              <a:rPr lang="en-US" sz="1600" b="1" dirty="0">
                <a:latin typeface="Arial Narrow" pitchFamily="34" charset="0"/>
              </a:rPr>
              <a:t> se </a:t>
            </a:r>
            <a:r>
              <a:rPr lang="en-US" sz="1600" b="1" dirty="0" err="1">
                <a:latin typeface="Arial Narrow" pitchFamily="34" charset="0"/>
              </a:rPr>
              <a:t>postes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elektronike</a:t>
            </a:r>
            <a:r>
              <a:rPr lang="en-US" sz="1600" b="1" dirty="0">
                <a:latin typeface="Arial Narrow" pitchFamily="34" charset="0"/>
              </a:rPr>
              <a:t>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b="1" dirty="0" err="1" smtClean="0">
                <a:latin typeface="Arial Narrow" pitchFamily="34" charset="0"/>
              </a:rPr>
              <a:t>Vegla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>
                <a:latin typeface="Arial Narrow" pitchFamily="34" charset="0"/>
              </a:rPr>
              <a:t>Print per </a:t>
            </a:r>
            <a:r>
              <a:rPr lang="en-US" sz="1600" b="1" dirty="0" err="1">
                <a:latin typeface="Arial Narrow" pitchFamily="34" charset="0"/>
              </a:rPr>
              <a:t>shtypjen</a:t>
            </a:r>
            <a:r>
              <a:rPr lang="en-US" sz="1600" b="1" dirty="0">
                <a:latin typeface="Arial Narrow" pitchFamily="34" charset="0"/>
              </a:rPr>
              <a:t> e </a:t>
            </a:r>
            <a:r>
              <a:rPr lang="en-US" sz="1600" b="1" dirty="0" err="1">
                <a:latin typeface="Arial Narrow" pitchFamily="34" charset="0"/>
              </a:rPr>
              <a:t>dokumentit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aktual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ose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pjeseve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veqanta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tij</a:t>
            </a:r>
            <a:r>
              <a:rPr lang="en-US" sz="1600" b="1" dirty="0">
                <a:latin typeface="Arial Narrow" pitchFamily="34" charset="0"/>
              </a:rPr>
              <a:t>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en-US" sz="1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Historia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shqiptare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dhe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e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gjuhës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shqipe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në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Internet</a:t>
            </a:r>
            <a:b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</a:b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 Narrow" pitchFamily="34" charset="0"/>
              </a:rPr>
              <a:t>Historia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shqiptare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dhe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gjuhës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shqipe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në</a:t>
            </a:r>
            <a:r>
              <a:rPr lang="en-US" sz="2400" dirty="0" smtClean="0">
                <a:latin typeface="Arial Narrow" pitchFamily="34" charset="0"/>
              </a:rPr>
              <a:t> Internet </a:t>
            </a:r>
            <a:r>
              <a:rPr lang="en-US" sz="2400" dirty="0" err="1" smtClean="0">
                <a:latin typeface="Arial Narrow" pitchFamily="34" charset="0"/>
              </a:rPr>
              <a:t>është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zhvilluar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ngjajshëm</a:t>
            </a:r>
            <a:r>
              <a:rPr lang="en-US" sz="2400" dirty="0" smtClean="0">
                <a:latin typeface="Arial Narrow" pitchFamily="34" charset="0"/>
              </a:rPr>
              <a:t> me </a:t>
            </a:r>
            <a:r>
              <a:rPr lang="en-US" sz="2400" dirty="0" err="1" smtClean="0">
                <a:latin typeface="Arial Narrow" pitchFamily="34" charset="0"/>
              </a:rPr>
              <a:t>letërisinë</a:t>
            </a:r>
            <a:r>
              <a:rPr lang="en-US" sz="2400" dirty="0" smtClean="0">
                <a:latin typeface="Arial Narrow" pitchFamily="34" charset="0"/>
              </a:rPr>
              <a:t> e </a:t>
            </a:r>
            <a:r>
              <a:rPr lang="en-US" sz="2400" dirty="0" err="1" smtClean="0">
                <a:latin typeface="Arial Narrow" pitchFamily="34" charset="0"/>
              </a:rPr>
              <a:t>gjuhës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shqipe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shkruar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nëpër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libra</a:t>
            </a:r>
            <a:r>
              <a:rPr lang="en-US" sz="2400" dirty="0" smtClean="0">
                <a:latin typeface="Arial Narrow" pitchFamily="34" charset="0"/>
              </a:rPr>
              <a:t>. </a:t>
            </a:r>
            <a:r>
              <a:rPr lang="en-US" sz="2400" dirty="0" err="1" smtClean="0">
                <a:latin typeface="Arial Narrow" pitchFamily="34" charset="0"/>
              </a:rPr>
              <a:t>Përderisa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historia</a:t>
            </a:r>
            <a:r>
              <a:rPr lang="en-US" sz="2400" dirty="0" smtClean="0">
                <a:latin typeface="Arial Narrow" pitchFamily="34" charset="0"/>
              </a:rPr>
              <a:t> e </a:t>
            </a:r>
            <a:r>
              <a:rPr lang="en-US" sz="2400" dirty="0" err="1" smtClean="0">
                <a:latin typeface="Arial Narrow" pitchFamily="34" charset="0"/>
              </a:rPr>
              <a:t>shqiptarëve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që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kanë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kontribur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rritjen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dhe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mbajtjen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jetë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rrjetit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Internetit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është</a:t>
            </a:r>
            <a:r>
              <a:rPr lang="en-US" sz="2400" dirty="0" smtClean="0">
                <a:latin typeface="Arial Narrow" pitchFamily="34" charset="0"/>
              </a:rPr>
              <a:t> e </a:t>
            </a:r>
            <a:r>
              <a:rPr lang="en-US" sz="2400" dirty="0" err="1" smtClean="0">
                <a:latin typeface="Arial Narrow" pitchFamily="34" charset="0"/>
              </a:rPr>
              <a:t>hershme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gjuha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shqipe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në</a:t>
            </a:r>
            <a:r>
              <a:rPr lang="en-US" sz="2400" dirty="0" smtClean="0">
                <a:latin typeface="Arial Narrow" pitchFamily="34" charset="0"/>
              </a:rPr>
              <a:t> Internet </a:t>
            </a:r>
            <a:r>
              <a:rPr lang="en-US" sz="2400" dirty="0" err="1" smtClean="0">
                <a:latin typeface="Arial Narrow" pitchFamily="34" charset="0"/>
              </a:rPr>
              <a:t>filloi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depërtoj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rreth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viteve</a:t>
            </a:r>
            <a:r>
              <a:rPr lang="en-US" sz="2400" dirty="0" smtClean="0">
                <a:latin typeface="Arial Narrow" pitchFamily="34" charset="0"/>
              </a:rPr>
              <a:t> 1990. </a:t>
            </a:r>
            <a:r>
              <a:rPr lang="en-US" sz="2400" dirty="0" err="1" smtClean="0">
                <a:latin typeface="Arial Narrow" pitchFamily="34" charset="0"/>
              </a:rPr>
              <a:t>Amëzat</a:t>
            </a:r>
            <a:r>
              <a:rPr lang="en-US" sz="2400" dirty="0" smtClean="0">
                <a:latin typeface="Arial Narrow" pitchFamily="34" charset="0"/>
              </a:rPr>
              <a:t> e </a:t>
            </a:r>
            <a:r>
              <a:rPr lang="en-US" sz="2400" dirty="0" err="1" smtClean="0">
                <a:latin typeface="Arial Narrow" pitchFamily="34" charset="0"/>
              </a:rPr>
              <a:t>para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shkruara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gjuhën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shqipe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paraqiten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rreth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vitit</a:t>
            </a:r>
            <a:r>
              <a:rPr lang="en-US" sz="2400" dirty="0" smtClean="0">
                <a:latin typeface="Arial Narrow" pitchFamily="34" charset="0"/>
              </a:rPr>
              <a:t> 1992.</a:t>
            </a:r>
            <a:endParaRPr lang="en-US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Historia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e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Internetit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latin typeface="Arial Narrow" pitchFamily="34" charset="0"/>
              </a:rPr>
              <a:t>Zanafilla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idesë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ndërtimin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rrjetit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ne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njohur</a:t>
            </a:r>
            <a:r>
              <a:rPr lang="en-US" sz="2200" dirty="0" smtClean="0">
                <a:latin typeface="Arial Narrow" pitchFamily="34" charset="0"/>
              </a:rPr>
              <a:t> me </a:t>
            </a:r>
            <a:r>
              <a:rPr lang="en-US" sz="2200" dirty="0" err="1" smtClean="0">
                <a:latin typeface="Arial Narrow" pitchFamily="34" charset="0"/>
              </a:rPr>
              <a:t>emrin</a:t>
            </a:r>
            <a:r>
              <a:rPr lang="en-US" sz="2200" dirty="0" smtClean="0">
                <a:latin typeface="Arial Narrow" pitchFamily="34" charset="0"/>
              </a:rPr>
              <a:t> "internet" </a:t>
            </a:r>
            <a:r>
              <a:rPr lang="en-US" sz="2200" dirty="0" err="1" smtClean="0">
                <a:latin typeface="Arial Narrow" pitchFamily="34" charset="0"/>
              </a:rPr>
              <a:t>rrjedhë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koha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luftës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ftohtë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vitet</a:t>
            </a:r>
            <a:r>
              <a:rPr lang="en-US" sz="2200" dirty="0" smtClean="0">
                <a:latin typeface="Arial Narrow" pitchFamily="34" charset="0"/>
              </a:rPr>
              <a:t> ´60. Si </a:t>
            </a:r>
            <a:r>
              <a:rPr lang="en-US" sz="2200" dirty="0" err="1" smtClean="0">
                <a:latin typeface="Arial Narrow" pitchFamily="34" charset="0"/>
              </a:rPr>
              <a:t>iniciatorë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tillë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janë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qarqet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ushtarake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SHBA-</a:t>
            </a:r>
            <a:r>
              <a:rPr lang="en-US" sz="2200" dirty="0" err="1" smtClean="0">
                <a:latin typeface="Arial Narrow" pitchFamily="34" charset="0"/>
              </a:rPr>
              <a:t>ve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cilat</a:t>
            </a:r>
            <a:r>
              <a:rPr lang="en-US" sz="2200" dirty="0" smtClean="0">
                <a:latin typeface="Arial Narrow" pitchFamily="34" charset="0"/>
              </a:rPr>
              <a:t> sot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disa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prezantues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internet </a:t>
            </a:r>
            <a:r>
              <a:rPr lang="en-US" sz="2200" dirty="0" err="1" smtClean="0">
                <a:latin typeface="Arial Narrow" pitchFamily="34" charset="0"/>
              </a:rPr>
              <a:t>kritikohen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mbajtjen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sekrete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internetit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31746" name="Picture 2" descr="http://s.hswstatic.com/gif/arpanet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276600"/>
            <a:ext cx="5105400" cy="323621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fillim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viteve</a:t>
            </a:r>
            <a:r>
              <a:rPr lang="en-US" sz="2200" dirty="0" smtClean="0">
                <a:latin typeface="Arial Narrow" pitchFamily="34" charset="0"/>
              </a:rPr>
              <a:t> ´60, </a:t>
            </a:r>
            <a:r>
              <a:rPr lang="en-US" sz="2200" dirty="0" err="1" smtClean="0">
                <a:latin typeface="Arial Narrow" pitchFamily="34" charset="0"/>
              </a:rPr>
              <a:t>ushtarakët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amerikanë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mendonin</a:t>
            </a:r>
            <a:r>
              <a:rPr lang="en-US" sz="2200" dirty="0" smtClean="0">
                <a:latin typeface="Arial Narrow" pitchFamily="34" charset="0"/>
              </a:rPr>
              <a:t> se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t'i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mbronin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informatat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mbledhura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rast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ndonjë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sulmi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atomik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kundërshtarët</a:t>
            </a:r>
            <a:r>
              <a:rPr lang="en-US" sz="2200" dirty="0" smtClean="0">
                <a:latin typeface="Arial Narrow" pitchFamily="34" charset="0"/>
              </a:rPr>
              <a:t>. Si </a:t>
            </a:r>
            <a:r>
              <a:rPr lang="en-US" sz="2200" dirty="0" err="1" smtClean="0">
                <a:latin typeface="Arial Narrow" pitchFamily="34" charset="0"/>
              </a:rPr>
              <a:t>zgjidhje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mirë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këtij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problemi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shihej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rrjet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elektronik</a:t>
            </a:r>
            <a:r>
              <a:rPr lang="en-US" sz="2200" dirty="0" smtClean="0">
                <a:latin typeface="Arial Narrow" pitchFamily="34" charset="0"/>
              </a:rPr>
              <a:t>. Me </a:t>
            </a:r>
            <a:r>
              <a:rPr lang="en-US" sz="2200" dirty="0" err="1" smtClean="0">
                <a:latin typeface="Arial Narrow" pitchFamily="34" charset="0"/>
              </a:rPr>
              <a:t>këtë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duhej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dhënat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njëjta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regjistroheshin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shpërndaheshin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kompjuterë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gjendeshin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largësi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rast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ndryshimi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apo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futjes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dhënave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reja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duhej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ndryshimet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bëheshin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gjithë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kompjuterët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e </a:t>
            </a:r>
            <a:r>
              <a:rPr lang="en-US" sz="2200" dirty="0" err="1" smtClean="0">
                <a:latin typeface="Arial Narrow" pitchFamily="34" charset="0"/>
              </a:rPr>
              <a:t>lidhur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Secili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kompjuterët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e </a:t>
            </a:r>
            <a:r>
              <a:rPr lang="en-US" sz="2200" dirty="0" err="1" smtClean="0">
                <a:latin typeface="Arial Narrow" pitchFamily="34" charset="0"/>
              </a:rPr>
              <a:t>lidhur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duhej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komunikonte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disa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lidhje</a:t>
            </a:r>
            <a:r>
              <a:rPr lang="en-US" sz="2200" dirty="0" smtClean="0">
                <a:latin typeface="Arial Narrow" pitchFamily="34" charset="0"/>
              </a:rPr>
              <a:t> me </a:t>
            </a:r>
            <a:r>
              <a:rPr lang="en-US" sz="2200" dirty="0" err="1" smtClean="0">
                <a:latin typeface="Arial Narrow" pitchFamily="34" charset="0"/>
              </a:rPr>
              <a:t>kompjuterët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tjerë</a:t>
            </a:r>
            <a:r>
              <a:rPr lang="en-US" sz="2200" dirty="0" smtClean="0">
                <a:latin typeface="Arial Narrow" pitchFamily="34" charset="0"/>
              </a:rPr>
              <a:t>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791200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latin typeface="Arial Narrow" pitchFamily="34" charset="0"/>
              </a:rPr>
              <a:t>Vetëm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këtë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mënyrë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ishte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mundur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vazhdimësia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komunikimit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rast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shkatërrimit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ndonjërit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kompjuterët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ose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këputjes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ndonjë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lidhjeje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Sidoqoftë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vitin</a:t>
            </a:r>
            <a:r>
              <a:rPr lang="en-US" sz="2200" dirty="0" smtClean="0">
                <a:latin typeface="Arial Narrow" pitchFamily="34" charset="0"/>
              </a:rPr>
              <a:t> 1964 </a:t>
            </a:r>
            <a:r>
              <a:rPr lang="en-US" sz="2200" b="1" dirty="0" err="1" smtClean="0">
                <a:latin typeface="Arial Narrow" pitchFamily="34" charset="0"/>
              </a:rPr>
              <a:t>Forcat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Ajrore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ShBA-ve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angazhojnë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firmën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b="1" dirty="0" smtClean="0">
                <a:latin typeface="Arial Narrow" pitchFamily="34" charset="0"/>
              </a:rPr>
              <a:t>RAND Corporation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ndërtimin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projektit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quajtur</a:t>
            </a:r>
            <a:r>
              <a:rPr lang="en-US" sz="2200" dirty="0" smtClean="0">
                <a:latin typeface="Arial Narrow" pitchFamily="34" charset="0"/>
              </a:rPr>
              <a:t> "</a:t>
            </a:r>
            <a:r>
              <a:rPr lang="en-US" sz="2200" dirty="0" err="1" smtClean="0">
                <a:latin typeface="Arial Narrow" pitchFamily="34" charset="0"/>
              </a:rPr>
              <a:t>Rrjeti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decentralizuar</a:t>
            </a:r>
            <a:r>
              <a:rPr lang="en-US" sz="2200" dirty="0" smtClean="0">
                <a:latin typeface="Arial Narrow" pitchFamily="34" charset="0"/>
              </a:rPr>
              <a:t>". </a:t>
            </a:r>
            <a:r>
              <a:rPr lang="en-US" sz="2200" dirty="0" err="1" smtClean="0">
                <a:latin typeface="Arial Narrow" pitchFamily="34" charset="0"/>
              </a:rPr>
              <a:t>Kjo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firmë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nuk</a:t>
            </a:r>
            <a:r>
              <a:rPr lang="en-US" sz="2200" dirty="0" smtClean="0">
                <a:latin typeface="Arial Narrow" pitchFamily="34" charset="0"/>
              </a:rPr>
              <a:t> u </a:t>
            </a:r>
            <a:r>
              <a:rPr lang="en-US" sz="2200" dirty="0" err="1" smtClean="0">
                <a:latin typeface="Arial Narrow" pitchFamily="34" charset="0"/>
              </a:rPr>
              <a:t>angazhua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ne sot e </a:t>
            </a:r>
            <a:r>
              <a:rPr lang="en-US" sz="2200" dirty="0" err="1" smtClean="0">
                <a:latin typeface="Arial Narrow" pitchFamily="34" charset="0"/>
              </a:rPr>
              <a:t>njohim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paraardhës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internetit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shkak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shumë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vështirësive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ky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projekt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nuk</a:t>
            </a:r>
            <a:r>
              <a:rPr lang="en-US" sz="2200" dirty="0" smtClean="0">
                <a:latin typeface="Arial Narrow" pitchFamily="34" charset="0"/>
              </a:rPr>
              <a:t> u </a:t>
            </a:r>
            <a:r>
              <a:rPr lang="en-US" sz="2200" dirty="0" err="1" smtClean="0">
                <a:latin typeface="Arial Narrow" pitchFamily="34" charset="0"/>
              </a:rPr>
              <a:t>realizua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kurse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vetë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ideja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"</a:t>
            </a:r>
            <a:r>
              <a:rPr lang="en-US" sz="2200" dirty="0" err="1" smtClean="0">
                <a:latin typeface="Arial Narrow" pitchFamily="34" charset="0"/>
              </a:rPr>
              <a:t>rrjet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decentralizuar</a:t>
            </a:r>
            <a:r>
              <a:rPr lang="en-US" sz="2200" dirty="0" smtClean="0">
                <a:latin typeface="Arial Narrow" pitchFamily="34" charset="0"/>
              </a:rPr>
              <a:t>" ,</a:t>
            </a:r>
            <a:r>
              <a:rPr lang="en-US" sz="2200" dirty="0" err="1" smtClean="0">
                <a:latin typeface="Arial Narrow" pitchFamily="34" charset="0"/>
              </a:rPr>
              <a:t>ku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bartja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dhënave</a:t>
            </a:r>
            <a:r>
              <a:rPr lang="en-US" sz="2200" dirty="0" smtClean="0">
                <a:latin typeface="Arial Narrow" pitchFamily="34" charset="0"/>
              </a:rPr>
              <a:t> do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bëhej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formë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paketash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mbeti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kokat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zhvilluese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Qendra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shkencore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b="1" dirty="0" smtClean="0">
                <a:latin typeface="Arial Narrow" pitchFamily="34" charset="0"/>
              </a:rPr>
              <a:t>Advance Research Projects Agency (ARPA)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viti</a:t>
            </a:r>
            <a:r>
              <a:rPr lang="en-US" sz="2200" dirty="0" smtClean="0">
                <a:latin typeface="Arial Narrow" pitchFamily="34" charset="0"/>
              </a:rPr>
              <a:t> 1958 </a:t>
            </a:r>
            <a:r>
              <a:rPr lang="en-US" sz="2200" dirty="0" err="1" smtClean="0">
                <a:latin typeface="Arial Narrow" pitchFamily="34" charset="0"/>
              </a:rPr>
              <a:t>shërbente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zhvillimin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shkencorë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ushtrinë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amerikane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vendosi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 1966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ndërlidhë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rrjetin</a:t>
            </a:r>
            <a:r>
              <a:rPr lang="en-US" sz="2200" dirty="0" smtClean="0">
                <a:latin typeface="Arial Narrow" pitchFamily="34" charset="0"/>
              </a:rPr>
              <a:t> me </a:t>
            </a:r>
            <a:r>
              <a:rPr lang="en-US" sz="2200" dirty="0" err="1" smtClean="0">
                <a:latin typeface="Arial Narrow" pitchFamily="34" charset="0"/>
              </a:rPr>
              <a:t>llogaritësin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b="1" dirty="0" smtClean="0">
                <a:latin typeface="Arial Narrow" pitchFamily="34" charset="0"/>
              </a:rPr>
              <a:t>ARPA</a:t>
            </a:r>
            <a:r>
              <a:rPr lang="en-US" sz="2200" dirty="0" smtClean="0">
                <a:latin typeface="Arial Narrow" pitchFamily="34" charset="0"/>
              </a:rPr>
              <a:t>. Me </a:t>
            </a:r>
            <a:r>
              <a:rPr lang="en-US" sz="2200" dirty="0" err="1" smtClean="0">
                <a:latin typeface="Arial Narrow" pitchFamily="34" charset="0"/>
              </a:rPr>
              <a:t>këtë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rast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ideja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"</a:t>
            </a:r>
            <a:r>
              <a:rPr lang="en-US" sz="2200" dirty="0" err="1" smtClean="0">
                <a:latin typeface="Arial Narrow" pitchFamily="34" charset="0"/>
              </a:rPr>
              <a:t>rrjetin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decentralizuar</a:t>
            </a:r>
            <a:r>
              <a:rPr lang="en-US" sz="2200" dirty="0" smtClean="0">
                <a:latin typeface="Arial Narrow" pitchFamily="34" charset="0"/>
              </a:rPr>
              <a:t>" u </a:t>
            </a:r>
            <a:r>
              <a:rPr lang="en-US" sz="2200" dirty="0" err="1" smtClean="0">
                <a:latin typeface="Arial Narrow" pitchFamily="34" charset="0"/>
              </a:rPr>
              <a:t>zhvillua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tej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mori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formë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paksa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kuptueshme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vitin</a:t>
            </a:r>
            <a:r>
              <a:rPr lang="en-US" sz="2200" dirty="0" smtClean="0">
                <a:latin typeface="Arial Narrow" pitchFamily="34" charset="0"/>
              </a:rPr>
              <a:t> 1969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rrjetin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b="1" dirty="0" smtClean="0">
                <a:latin typeface="Arial Narrow" pitchFamily="34" charset="0"/>
              </a:rPr>
              <a:t>ARPA-Net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ishin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lidhur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katër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llogaritës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Tre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vite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vonë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b="1" dirty="0" smtClean="0">
                <a:latin typeface="Arial Narrow" pitchFamily="34" charset="0"/>
              </a:rPr>
              <a:t>ARPA-Net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ishin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lidhur</a:t>
            </a:r>
            <a:r>
              <a:rPr lang="en-US" sz="2200" dirty="0" smtClean="0">
                <a:latin typeface="Arial Narrow" pitchFamily="34" charset="0"/>
              </a:rPr>
              <a:t> 40-të </a:t>
            </a:r>
            <a:r>
              <a:rPr lang="en-US" sz="2200" dirty="0" err="1" smtClean="0">
                <a:latin typeface="Arial Narrow" pitchFamily="34" charset="0"/>
              </a:rPr>
              <a:t>llogaritës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Duhet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theksuar</a:t>
            </a:r>
            <a:r>
              <a:rPr lang="en-US" sz="2200" dirty="0" smtClean="0">
                <a:latin typeface="Arial Narrow" pitchFamily="34" charset="0"/>
              </a:rPr>
              <a:t> se </a:t>
            </a:r>
            <a:r>
              <a:rPr lang="en-US" sz="2200" dirty="0" err="1" smtClean="0">
                <a:latin typeface="Arial Narrow" pitchFamily="34" charset="0"/>
              </a:rPr>
              <a:t>edhe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këtë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kohë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ARPA-Net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ishte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rrjet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mbyllur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mbyllur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b="1" dirty="0" smtClean="0">
                <a:latin typeface="Arial Narrow" pitchFamily="34" charset="0"/>
              </a:rPr>
              <a:t>ARPA-Net</a:t>
            </a:r>
            <a:r>
              <a:rPr lang="en-US" sz="2200" dirty="0" smtClean="0">
                <a:latin typeface="Arial Narrow" pitchFamily="34" charset="0"/>
              </a:rPr>
              <a:t> do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ndërtohej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vonë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rrjeti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internetit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  <a:p>
            <a:endParaRPr lang="en-US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676400"/>
            <a:ext cx="70104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Organizimi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internetit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ISDN </a:t>
            </a:r>
            <a:r>
              <a:rPr lang="en-US" sz="2200" dirty="0" err="1" smtClean="0">
                <a:latin typeface="Arial Narrow" pitchFamily="34" charset="0"/>
              </a:rPr>
              <a:t>ësht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shkurtes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Integrated Services Digital Network</a:t>
            </a:r>
            <a:r>
              <a:rPr lang="en-US" sz="2200" dirty="0" smtClean="0">
                <a:latin typeface="Arial Narrow" pitchFamily="34" charset="0"/>
              </a:rPr>
              <a:t>. ISDN </a:t>
            </a:r>
            <a:r>
              <a:rPr lang="en-US" sz="2200" dirty="0" err="1" smtClean="0">
                <a:latin typeface="Arial Narrow" pitchFamily="34" charset="0"/>
              </a:rPr>
              <a:t>ësht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digjital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rbimeve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integruara</a:t>
            </a:r>
            <a:r>
              <a:rPr lang="en-US" sz="2200" dirty="0" smtClean="0">
                <a:latin typeface="Arial Narrow" pitchFamily="34" charset="0"/>
              </a:rPr>
              <a:t>. ISDN </a:t>
            </a:r>
            <a:r>
              <a:rPr lang="en-US" sz="2200" dirty="0" err="1" smtClean="0">
                <a:latin typeface="Arial Narrow" pitchFamily="34" charset="0"/>
              </a:rPr>
              <a:t>mund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son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duke </a:t>
            </a:r>
            <a:r>
              <a:rPr lang="en-US" sz="2200" dirty="0" err="1" smtClean="0">
                <a:latin typeface="Arial Narrow" pitchFamily="34" charset="0"/>
              </a:rPr>
              <a:t>p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rdorur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njëjt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kabllo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telefonike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lidheni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Internet me </a:t>
            </a:r>
            <a:r>
              <a:rPr lang="en-US" sz="2200" dirty="0" err="1" smtClean="0">
                <a:latin typeface="Arial Narrow" pitchFamily="34" charset="0"/>
              </a:rPr>
              <a:t>shpejt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si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deri</a:t>
            </a:r>
            <a:r>
              <a:rPr lang="en-US" sz="2200" dirty="0" smtClean="0">
                <a:latin typeface="Arial Narrow" pitchFamily="34" charset="0"/>
              </a:rPr>
              <a:t> 128 kb/</a:t>
            </a:r>
            <a:r>
              <a:rPr lang="en-US" sz="2200" dirty="0" err="1" smtClean="0">
                <a:latin typeface="Arial Narrow" pitchFamily="34" charset="0"/>
              </a:rPr>
              <a:t>sekond</a:t>
            </a:r>
            <a:r>
              <a:rPr lang="en-US" sz="2200" dirty="0" smtClean="0">
                <a:latin typeface="Arial Narrow" pitchFamily="34" charset="0"/>
              </a:rPr>
              <a:t>, duke </a:t>
            </a:r>
            <a:r>
              <a:rPr lang="en-US" sz="2200" dirty="0" err="1" smtClean="0">
                <a:latin typeface="Arial Narrow" pitchFamily="34" charset="0"/>
              </a:rPr>
              <a:t>shfrytezuar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njëjt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koh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lidhjen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telefonike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rdorim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zakonsh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telefonit</a:t>
            </a:r>
            <a:r>
              <a:rPr lang="en-US" sz="2200" dirty="0" smtClean="0">
                <a:latin typeface="Arial Narrow" pitchFamily="34" charset="0"/>
              </a:rPr>
              <a:t>. </a:t>
            </a:r>
          </a:p>
          <a:p>
            <a:r>
              <a:rPr lang="en-US" sz="2200" dirty="0" smtClean="0">
                <a:latin typeface="Arial Narrow" pitchFamily="34" charset="0"/>
                <a:cs typeface="Traditional Arabic" pitchFamily="18" charset="-78"/>
              </a:rPr>
              <a:t>ADSL</a:t>
            </a:r>
            <a:r>
              <a:rPr lang="en-US" sz="2200" dirty="0" smtClean="0">
                <a:latin typeface="Arial Narrow" pitchFamily="34" charset="0"/>
                <a:cs typeface="Traditional Arabic" pitchFamily="18" charset="-78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  <a:cs typeface="Traditional Arabic" pitchFamily="18" charset="-78"/>
              </a:rPr>
              <a:t>lidhja</a:t>
            </a:r>
            <a:r>
              <a:rPr lang="en-US" sz="2200" dirty="0" smtClean="0">
                <a:latin typeface="Arial Narrow" pitchFamily="34" charset="0"/>
                <a:cs typeface="Traditional Arabic" pitchFamily="18" charset="-78"/>
              </a:rPr>
              <a:t> </a:t>
            </a:r>
            <a:r>
              <a:rPr lang="en-US" sz="2200" dirty="0" err="1" smtClean="0">
                <a:latin typeface="Arial Narrow" pitchFamily="34" charset="0"/>
                <a:cs typeface="Traditional Arabic" pitchFamily="18" charset="-78"/>
              </a:rPr>
              <a:t>m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  <a:cs typeface="Traditional Arabic" pitchFamily="18" charset="-78"/>
              </a:rPr>
              <a:t> </a:t>
            </a:r>
            <a:r>
              <a:rPr lang="en-US" sz="2200" dirty="0" smtClean="0">
                <a:latin typeface="Arial Narrow" pitchFamily="34" charset="0"/>
                <a:cs typeface="Traditional Arabic" pitchFamily="18" charset="-78"/>
              </a:rPr>
              <a:t>e </a:t>
            </a:r>
            <a:r>
              <a:rPr lang="en-US" sz="2200" dirty="0" err="1" smtClean="0">
                <a:latin typeface="Arial Narrow" pitchFamily="34" charset="0"/>
                <a:cs typeface="Traditional Arabic" pitchFamily="18" charset="-78"/>
              </a:rPr>
              <a:t>shpejt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  <a:cs typeface="Traditional Arabic" pitchFamily="18" charset="-78"/>
              </a:rPr>
              <a:t> </a:t>
            </a:r>
            <a:r>
              <a:rPr lang="en-US" sz="2200" dirty="0" err="1" smtClean="0">
                <a:latin typeface="Arial Narrow" pitchFamily="34" charset="0"/>
                <a:cs typeface="Traditional Arabic" pitchFamily="18" charset="-78"/>
              </a:rPr>
              <a:t>dhe</a:t>
            </a:r>
            <a:r>
              <a:rPr lang="en-US" sz="2200" dirty="0" smtClean="0">
                <a:latin typeface="Arial Narrow" pitchFamily="34" charset="0"/>
                <a:cs typeface="Traditional Arabic" pitchFamily="18" charset="-78"/>
              </a:rPr>
              <a:t> </a:t>
            </a:r>
            <a:r>
              <a:rPr lang="en-US" sz="2200" dirty="0" err="1" smtClean="0">
                <a:latin typeface="Arial Narrow" pitchFamily="34" charset="0"/>
                <a:cs typeface="Traditional Arabic" pitchFamily="18" charset="-78"/>
              </a:rPr>
              <a:t>m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  <a:cs typeface="Traditional Arabic" pitchFamily="18" charset="-78"/>
              </a:rPr>
              <a:t> </a:t>
            </a:r>
            <a:r>
              <a:rPr lang="en-US" sz="2200" dirty="0" smtClean="0">
                <a:latin typeface="Arial Narrow" pitchFamily="34" charset="0"/>
                <a:cs typeface="Traditional Arabic" pitchFamily="18" charset="-78"/>
              </a:rPr>
              <a:t>e re </a:t>
            </a:r>
            <a:r>
              <a:rPr lang="en-US" sz="2200" dirty="0" err="1" smtClean="0">
                <a:latin typeface="Arial Narrow" pitchFamily="34" charset="0"/>
                <a:cs typeface="Traditional Arabic" pitchFamily="18" charset="-78"/>
              </a:rPr>
              <a:t>digjitale</a:t>
            </a:r>
            <a:r>
              <a:rPr lang="en-US" sz="2200" dirty="0" smtClean="0">
                <a:latin typeface="Arial Narrow" pitchFamily="34" charset="0"/>
                <a:cs typeface="Traditional Arabic" pitchFamily="18" charset="-78"/>
              </a:rPr>
              <a:t>.</a:t>
            </a:r>
            <a:r>
              <a:rPr lang="en-US" sz="2200" dirty="0" smtClean="0">
                <a:latin typeface="Arial Narrow" pitchFamily="34" charset="0"/>
              </a:rPr>
              <a:t> ADSL me </a:t>
            </a:r>
            <a:r>
              <a:rPr lang="en-US" sz="2200" dirty="0" err="1" smtClean="0">
                <a:latin typeface="Arial Narrow" pitchFamily="34" charset="0"/>
              </a:rPr>
              <a:t>teknologjinë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e </a:t>
            </a:r>
            <a:r>
              <a:rPr lang="en-US" sz="2200" dirty="0" err="1" smtClean="0">
                <a:latin typeface="Arial Narrow" pitchFamily="34" charset="0"/>
              </a:rPr>
              <a:t>saj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asimetrike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mundur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informacioni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marr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nga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klienti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jet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shpejt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se </a:t>
            </a:r>
            <a:r>
              <a:rPr lang="en-US" sz="2200" dirty="0" err="1" smtClean="0">
                <a:latin typeface="Arial Narrow" pitchFamily="34" charset="0"/>
              </a:rPr>
              <a:t>ai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err="1" smtClean="0">
                <a:latin typeface="Arial Narrow" pitchFamily="34" charset="0"/>
              </a:rPr>
              <a:t>rguar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</a:t>
            </a:r>
            <a:r>
              <a:rPr lang="en-US" sz="2200" dirty="0" err="1" smtClean="0">
                <a:latin typeface="Arial Narrow" pitchFamily="34" charset="0"/>
              </a:rPr>
              <a:t>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marre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këtë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informacion</a:t>
            </a:r>
            <a:r>
              <a:rPr lang="en-US" sz="2200" dirty="0" smtClean="0">
                <a:latin typeface="Arial Narrow" pitchFamily="34" charset="0"/>
              </a:rPr>
              <a:t>.</a:t>
            </a:r>
            <a:endParaRPr lang="en-US" sz="2200" dirty="0" smtClean="0">
              <a:solidFill>
                <a:srgbClr val="FF2F83"/>
              </a:solidFill>
              <a:effectLst>
                <a:glow rad="101600">
                  <a:srgbClr val="FFCCFF">
                    <a:alpha val="60000"/>
                  </a:srgbClr>
                </a:glow>
              </a:effectLst>
              <a:latin typeface="Arial Narrow" pitchFamily="34" charset="0"/>
              <a:cs typeface="Traditional Arabic" pitchFamily="18" charset="-78"/>
            </a:endParaRPr>
          </a:p>
          <a:p>
            <a:endParaRPr lang="en-US" sz="2200" dirty="0" smtClean="0">
              <a:latin typeface="Arial Narrow" pitchFamily="34" charset="0"/>
              <a:cs typeface="Traditional Arabic" pitchFamily="18" charset="-78"/>
            </a:endParaRPr>
          </a:p>
          <a:p>
            <a:endParaRPr lang="en-US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676400"/>
            <a:ext cx="70104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Protokollet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IP- </a:t>
            </a:r>
            <a:r>
              <a:rPr lang="en-US" sz="2400" dirty="0" err="1" smtClean="0">
                <a:latin typeface="Arial Narrow" pitchFamily="34" charset="0"/>
              </a:rPr>
              <a:t>është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protokolli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</a:t>
            </a:r>
            <a:r>
              <a:rPr lang="en-US" sz="2400" dirty="0" err="1" smtClean="0">
                <a:latin typeface="Arial Narrow" pitchFamily="34" charset="0"/>
              </a:rPr>
              <a:t>ë</a:t>
            </a:r>
            <a:r>
              <a:rPr lang="en-US" sz="2400" dirty="0" err="1" smtClean="0">
                <a:latin typeface="Arial Narrow" pitchFamily="34" charset="0"/>
              </a:rPr>
              <a:t>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internet </a:t>
            </a:r>
            <a:r>
              <a:rPr lang="en-US" sz="2400" dirty="0" err="1" smtClean="0">
                <a:latin typeface="Arial Narrow" pitchFamily="34" charset="0"/>
              </a:rPr>
              <a:t>q</a:t>
            </a:r>
            <a:r>
              <a:rPr lang="en-US" sz="2400" dirty="0" err="1" smtClean="0">
                <a:latin typeface="Arial Narrow" pitchFamily="34" charset="0"/>
              </a:rPr>
              <a:t>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sh</a:t>
            </a:r>
            <a:r>
              <a:rPr lang="en-US" sz="2400" dirty="0" err="1" smtClean="0">
                <a:latin typeface="Arial Narrow" pitchFamily="34" charset="0"/>
              </a:rPr>
              <a:t>ë</a:t>
            </a:r>
            <a:r>
              <a:rPr lang="en-US" sz="2400" dirty="0" err="1" smtClean="0">
                <a:latin typeface="Arial Narrow" pitchFamily="34" charset="0"/>
              </a:rPr>
              <a:t>rben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</a:t>
            </a:r>
            <a:r>
              <a:rPr lang="en-US" sz="2400" dirty="0" err="1" smtClean="0">
                <a:latin typeface="Arial Narrow" pitchFamily="34" charset="0"/>
              </a:rPr>
              <a:t>ë</a:t>
            </a:r>
            <a:r>
              <a:rPr lang="en-US" sz="2400" dirty="0" err="1" smtClean="0">
                <a:latin typeface="Arial Narrow" pitchFamily="34" charset="0"/>
              </a:rPr>
              <a:t>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lidhjen</a:t>
            </a:r>
            <a:r>
              <a:rPr lang="en-US" sz="2400" dirty="0" smtClean="0">
                <a:latin typeface="Arial Narrow" pitchFamily="34" charset="0"/>
              </a:rPr>
              <a:t> 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adresave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rrjeteve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etj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TCP – </a:t>
            </a:r>
            <a:r>
              <a:rPr lang="en-US" sz="2400" dirty="0" err="1" smtClean="0">
                <a:latin typeface="Arial Narrow" pitchFamily="34" charset="0"/>
              </a:rPr>
              <a:t>është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protokolli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për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kontrollin</a:t>
            </a:r>
            <a:r>
              <a:rPr lang="en-US" sz="2400" dirty="0" smtClean="0">
                <a:latin typeface="Arial Narrow" pitchFamily="34" charset="0"/>
              </a:rPr>
              <a:t> e </a:t>
            </a:r>
            <a:r>
              <a:rPr lang="en-US" sz="2400" dirty="0" err="1" smtClean="0">
                <a:latin typeface="Arial Narrow" pitchFamily="34" charset="0"/>
              </a:rPr>
              <a:t>internetit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dhe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shërben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</a:t>
            </a:r>
            <a:r>
              <a:rPr lang="en-US" sz="2400" dirty="0" err="1" smtClean="0">
                <a:latin typeface="Arial Narrow" pitchFamily="34" charset="0"/>
              </a:rPr>
              <a:t>ë</a:t>
            </a:r>
            <a:r>
              <a:rPr lang="en-US" sz="2400" dirty="0" err="1" smtClean="0">
                <a:latin typeface="Arial Narrow" pitchFamily="34" charset="0"/>
              </a:rPr>
              <a:t>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organizimin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dhe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shp</a:t>
            </a:r>
            <a:r>
              <a:rPr lang="en-US" sz="2400" dirty="0" err="1" smtClean="0">
                <a:latin typeface="Arial Narrow" pitchFamily="34" charset="0"/>
              </a:rPr>
              <a:t>ë</a:t>
            </a:r>
            <a:r>
              <a:rPr lang="en-US" sz="2400" dirty="0" err="1" smtClean="0">
                <a:latin typeface="Arial Narrow" pitchFamily="34" charset="0"/>
              </a:rPr>
              <a:t>rndarjen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e </a:t>
            </a:r>
            <a:r>
              <a:rPr lang="en-US" sz="2400" dirty="0" err="1" smtClean="0">
                <a:latin typeface="Arial Narrow" pitchFamily="34" charset="0"/>
              </a:rPr>
              <a:t>t</a:t>
            </a:r>
            <a:r>
              <a:rPr lang="en-US" sz="2400" dirty="0" err="1" smtClean="0">
                <a:latin typeface="Arial Narrow" pitchFamily="34" charset="0"/>
              </a:rPr>
              <a:t>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dh</a:t>
            </a:r>
            <a:r>
              <a:rPr lang="en-US" sz="2400" dirty="0" err="1" smtClean="0">
                <a:latin typeface="Arial Narrow" pitchFamily="34" charset="0"/>
              </a:rPr>
              <a:t>ë</a:t>
            </a:r>
            <a:r>
              <a:rPr lang="en-US" sz="2400" dirty="0" err="1" smtClean="0">
                <a:latin typeface="Arial Narrow" pitchFamily="34" charset="0"/>
              </a:rPr>
              <a:t>nave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endParaRPr lang="en-US" sz="2400" dirty="0" smtClean="0">
              <a:latin typeface="Arial Narrow" pitchFamily="34" charset="0"/>
              <a:cs typeface="Traditional Arabic" pitchFamily="18" charset="-78"/>
            </a:endParaRPr>
          </a:p>
          <a:p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Shërbimet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>
            <a:normAutofit/>
          </a:bodyPr>
          <a:lstStyle/>
          <a:p>
            <a:r>
              <a:rPr lang="fr-FR" sz="2200" dirty="0" smtClean="0">
                <a:latin typeface="Arial Narrow" pitchFamily="34" charset="0"/>
              </a:rPr>
              <a:t>Sh</a:t>
            </a:r>
            <a:r>
              <a:rPr lang="en-US" sz="2200" dirty="0" smtClean="0">
                <a:ln w="11430"/>
                <a:latin typeface="Arial Narrow" pitchFamily="34" charset="0"/>
              </a:rPr>
              <a:t>ë</a:t>
            </a:r>
            <a:r>
              <a:rPr lang="fr-FR" sz="2200" dirty="0" err="1" smtClean="0">
                <a:latin typeface="Arial Narrow" pitchFamily="34" charset="0"/>
              </a:rPr>
              <a:t>rbimet</a:t>
            </a:r>
            <a:r>
              <a:rPr lang="fr-FR" sz="2200" dirty="0" smtClean="0">
                <a:latin typeface="Arial Narrow" pitchFamily="34" charset="0"/>
              </a:rPr>
              <a:t> </a:t>
            </a:r>
            <a:r>
              <a:rPr lang="fr-FR" sz="2200" dirty="0" err="1" smtClean="0">
                <a:latin typeface="Arial Narrow" pitchFamily="34" charset="0"/>
              </a:rPr>
              <a:t>kryesore</a:t>
            </a:r>
            <a:r>
              <a:rPr lang="fr-FR" sz="2200" dirty="0" smtClean="0">
                <a:latin typeface="Arial Narrow" pitchFamily="34" charset="0"/>
              </a:rPr>
              <a:t> t</a:t>
            </a:r>
            <a:r>
              <a:rPr lang="en-US" sz="2200" dirty="0" smtClean="0">
                <a:ln w="11430"/>
                <a:latin typeface="Arial Narrow" pitchFamily="34" charset="0"/>
              </a:rPr>
              <a:t>ë</a:t>
            </a:r>
            <a:r>
              <a:rPr lang="fr-FR" sz="2200" dirty="0" smtClean="0">
                <a:latin typeface="Arial Narrow" pitchFamily="34" charset="0"/>
              </a:rPr>
              <a:t> </a:t>
            </a:r>
            <a:r>
              <a:rPr lang="fr-FR" sz="2200" dirty="0" err="1" smtClean="0">
                <a:latin typeface="Arial Narrow" pitchFamily="34" charset="0"/>
              </a:rPr>
              <a:t>Internetit</a:t>
            </a:r>
            <a:r>
              <a:rPr lang="fr-FR" sz="2200" dirty="0" smtClean="0">
                <a:latin typeface="Arial Narrow" pitchFamily="34" charset="0"/>
              </a:rPr>
              <a:t> </a:t>
            </a:r>
            <a:r>
              <a:rPr lang="fr-FR" sz="2200" dirty="0" err="1" smtClean="0">
                <a:latin typeface="Arial Narrow" pitchFamily="34" charset="0"/>
              </a:rPr>
              <a:t>janë</a:t>
            </a:r>
            <a:r>
              <a:rPr lang="fr-FR" sz="2200" dirty="0" smtClean="0">
                <a:latin typeface="Arial Narrow" pitchFamily="34" charset="0"/>
              </a:rPr>
              <a:t>: Newsgroup, Yahoo!, E-mail, Chat, Blog, Google </a:t>
            </a:r>
            <a:r>
              <a:rPr lang="fr-FR" sz="2200" dirty="0" err="1" smtClean="0">
                <a:latin typeface="Arial Narrow" pitchFamily="34" charset="0"/>
              </a:rPr>
              <a:t>etj</a:t>
            </a:r>
            <a:r>
              <a:rPr lang="fr-FR" sz="2200" dirty="0" smtClean="0">
                <a:latin typeface="Arial Narrow" pitchFamily="34" charset="0"/>
              </a:rPr>
              <a:t>.</a:t>
            </a:r>
            <a:endParaRPr lang="en-US" sz="2200" dirty="0">
              <a:latin typeface="Arial Narrow" pitchFamily="34" charset="0"/>
            </a:endParaRPr>
          </a:p>
        </p:txBody>
      </p:sp>
      <p:pic>
        <p:nvPicPr>
          <p:cNvPr id="7170" name="Picture 2" descr="http://www.vitalconsulting.net/wordpress/wp-content/uploads/2014/01/Email_Subject_Li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4733576" cy="2667000"/>
          </a:xfrm>
          <a:prstGeom prst="rect">
            <a:avLst/>
          </a:prstGeom>
          <a:noFill/>
        </p:spPr>
      </p:pic>
      <p:pic>
        <p:nvPicPr>
          <p:cNvPr id="7172" name="Picture 4" descr="http://blog.instantbird.org/images/chatroom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514600"/>
            <a:ext cx="3433904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7010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Newsgroup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Shërbimi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Grup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lajmesh</a:t>
            </a:r>
            <a:r>
              <a:rPr lang="en-US" sz="2200" dirty="0" smtClean="0">
                <a:latin typeface="Arial Narrow" pitchFamily="34" charset="0"/>
              </a:rPr>
              <a:t> (</a:t>
            </a:r>
            <a:r>
              <a:rPr lang="en-US" sz="2200" b="1" dirty="0" smtClean="0">
                <a:latin typeface="Arial Narrow" pitchFamily="34" charset="0"/>
              </a:rPr>
              <a:t>Newsgroup)</a:t>
            </a:r>
            <a:r>
              <a:rPr lang="en-US" sz="2200" dirty="0" smtClean="0">
                <a:latin typeface="Arial Narrow" pitchFamily="34" charset="0"/>
              </a:rPr>
              <a:t> 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shëbim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që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ju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mundëson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grupeve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mbledhura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përdoruesish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vend </a:t>
            </a:r>
            <a:r>
              <a:rPr lang="en-US" sz="2200" dirty="0" err="1" smtClean="0">
                <a:latin typeface="Arial Narrow" pitchFamily="34" charset="0"/>
              </a:rPr>
              <a:t>takim</a:t>
            </a:r>
            <a:r>
              <a:rPr lang="en-US" sz="2200" dirty="0" smtClean="0">
                <a:latin typeface="Arial Narrow" pitchFamily="34" charset="0"/>
              </a:rPr>
              <a:t> (</a:t>
            </a:r>
            <a:r>
              <a:rPr lang="en-US" sz="2200" dirty="0" err="1" smtClean="0">
                <a:latin typeface="Arial Narrow" pitchFamily="34" charset="0"/>
              </a:rPr>
              <a:t>tabela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zezë</a:t>
            </a:r>
            <a:r>
              <a:rPr lang="en-US" sz="2200" dirty="0" smtClean="0">
                <a:latin typeface="Arial Narrow" pitchFamily="34" charset="0"/>
              </a:rPr>
              <a:t>), </a:t>
            </a:r>
            <a:r>
              <a:rPr lang="en-US" sz="2200" dirty="0" err="1" smtClean="0">
                <a:latin typeface="Arial Narrow" pitchFamily="34" charset="0"/>
              </a:rPr>
              <a:t>ku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lënë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lajmet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rreth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temës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cilës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takon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tabela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zezë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ndërkohë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janë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dhjetëra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mijëra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grupe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tilla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regjistruara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internet. Po </a:t>
            </a:r>
            <a:r>
              <a:rPr lang="en-US" sz="2200" dirty="0" err="1" smtClean="0">
                <a:latin typeface="Arial Narrow" pitchFamily="34" charset="0"/>
              </a:rPr>
              <a:t>thuaj</a:t>
            </a:r>
            <a:r>
              <a:rPr lang="en-US" sz="2200" dirty="0" smtClean="0">
                <a:latin typeface="Arial Narrow" pitchFamily="34" charset="0"/>
              </a:rPr>
              <a:t> se </a:t>
            </a:r>
            <a:r>
              <a:rPr lang="en-US" sz="2200" dirty="0" err="1" smtClean="0">
                <a:latin typeface="Arial Narrow" pitchFamily="34" charset="0"/>
              </a:rPr>
              <a:t>nuk</a:t>
            </a:r>
            <a:r>
              <a:rPr lang="en-US" sz="2200" dirty="0" smtClean="0">
                <a:latin typeface="Arial Narrow" pitchFamily="34" charset="0"/>
              </a:rPr>
              <a:t> ka </a:t>
            </a:r>
            <a:r>
              <a:rPr lang="en-US" sz="2200" dirty="0" err="1" smtClean="0">
                <a:latin typeface="Arial Narrow" pitchFamily="34" charset="0"/>
              </a:rPr>
              <a:t>dukuri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mbi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cilën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nuk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ekziston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një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tabele</a:t>
            </a:r>
            <a:r>
              <a:rPr lang="en-US" sz="2200" dirty="0" smtClean="0">
                <a:latin typeface="Arial Narrow" pitchFamily="34" charset="0"/>
              </a:rPr>
              <a:t> e </a:t>
            </a:r>
            <a:r>
              <a:rPr lang="en-US" sz="2200" dirty="0" err="1" smtClean="0">
                <a:latin typeface="Arial Narrow" pitchFamily="34" charset="0"/>
              </a:rPr>
              <a:t>zezë</a:t>
            </a:r>
            <a:r>
              <a:rPr lang="en-US" sz="2200" dirty="0" smtClean="0">
                <a:latin typeface="Arial Narrow" pitchFamily="34" charset="0"/>
              </a:rPr>
              <a:t> (News group). Me </a:t>
            </a:r>
            <a:r>
              <a:rPr lang="en-US" sz="2200" dirty="0" err="1" smtClean="0">
                <a:latin typeface="Arial Narrow" pitchFamily="34" charset="0"/>
              </a:rPr>
              <a:t>dhjetëra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mijëra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lajmërime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shënohen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çdo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ditë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këto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tabela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aty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bëhen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pyetje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dhe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përgjigje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për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temën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  <a:p>
            <a:r>
              <a:rPr lang="en-US" sz="2200" dirty="0" err="1" smtClean="0">
                <a:latin typeface="Arial Narrow" pitchFamily="34" charset="0"/>
              </a:rPr>
              <a:t>Sistemi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grupeve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lajmeve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shpërndarë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rrjete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ndryshme</a:t>
            </a:r>
            <a:r>
              <a:rPr lang="en-US" sz="2200" dirty="0" smtClean="0">
                <a:latin typeface="Arial Narrow" pitchFamily="34" charset="0"/>
              </a:rPr>
              <a:t>. </a:t>
            </a:r>
            <a:r>
              <a:rPr lang="en-US" sz="2200" dirty="0" err="1" smtClean="0">
                <a:latin typeface="Arial Narrow" pitchFamily="34" charset="0"/>
              </a:rPr>
              <a:t>Ndër</a:t>
            </a:r>
            <a:r>
              <a:rPr lang="en-US" sz="2200" dirty="0" smtClean="0">
                <a:latin typeface="Arial Narrow" pitchFamily="34" charset="0"/>
              </a:rPr>
              <a:t> to </a:t>
            </a:r>
            <a:r>
              <a:rPr lang="en-US" sz="2200" dirty="0" err="1" smtClean="0">
                <a:latin typeface="Arial Narrow" pitchFamily="34" charset="0"/>
              </a:rPr>
              <a:t>më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popullarizuari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është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grupi</a:t>
            </a:r>
            <a:r>
              <a:rPr lang="en-US" sz="2200" dirty="0" smtClean="0">
                <a:latin typeface="Arial Narrow" pitchFamily="34" charset="0"/>
              </a:rPr>
              <a:t> "</a:t>
            </a:r>
            <a:r>
              <a:rPr lang="en-US" sz="2200" i="1" dirty="0" smtClean="0">
                <a:latin typeface="Arial Narrow" pitchFamily="34" charset="0"/>
              </a:rPr>
              <a:t>Usenet</a:t>
            </a:r>
            <a:r>
              <a:rPr lang="en-US" sz="2200" dirty="0" smtClean="0">
                <a:latin typeface="Arial Narrow" pitchFamily="34" charset="0"/>
              </a:rPr>
              <a:t>".</a:t>
            </a:r>
            <a:endParaRPr lang="en-US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1003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Ç'është Interneti?</vt:lpstr>
      <vt:lpstr>Historia e Internetit</vt:lpstr>
      <vt:lpstr>Slide 4</vt:lpstr>
      <vt:lpstr>Slide 5</vt:lpstr>
      <vt:lpstr>Organizimi i internetit</vt:lpstr>
      <vt:lpstr>Protokollet</vt:lpstr>
      <vt:lpstr>Shërbimet</vt:lpstr>
      <vt:lpstr>Newsgroup</vt:lpstr>
      <vt:lpstr>Blog</vt:lpstr>
      <vt:lpstr>Format</vt:lpstr>
      <vt:lpstr>Slide 12</vt:lpstr>
      <vt:lpstr>Elementet</vt:lpstr>
      <vt:lpstr>Bartja e postimeve</vt:lpstr>
      <vt:lpstr>Yahoo!</vt:lpstr>
      <vt:lpstr>Chat</vt:lpstr>
      <vt:lpstr>Shfletuesit</vt:lpstr>
      <vt:lpstr>Microsoft Word</vt:lpstr>
      <vt:lpstr>Google</vt:lpstr>
      <vt:lpstr>Slide 20</vt:lpstr>
      <vt:lpstr>Veglat</vt:lpstr>
      <vt:lpstr>Historia shqiptare dhe e gjuhës shqipe në Internet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Fujitsu</dc:creator>
  <cp:lastModifiedBy>Fujitsu</cp:lastModifiedBy>
  <cp:revision>18</cp:revision>
  <dcterms:created xsi:type="dcterms:W3CDTF">2006-08-16T00:00:00Z</dcterms:created>
  <dcterms:modified xsi:type="dcterms:W3CDTF">2015-08-20T21:53:04Z</dcterms:modified>
</cp:coreProperties>
</file>